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  <p:sldMasterId id="2147483672" r:id="rId3"/>
  </p:sldMasterIdLst>
  <p:notesMasterIdLst>
    <p:notesMasterId r:id="rId56"/>
  </p:notesMasterIdLst>
  <p:sldIdLst>
    <p:sldId id="256" r:id="rId4"/>
    <p:sldId id="983" r:id="rId5"/>
    <p:sldId id="293" r:id="rId6"/>
    <p:sldId id="379" r:id="rId7"/>
    <p:sldId id="3034" r:id="rId8"/>
    <p:sldId id="3035" r:id="rId9"/>
    <p:sldId id="3036" r:id="rId10"/>
    <p:sldId id="2969" r:id="rId11"/>
    <p:sldId id="3041" r:id="rId12"/>
    <p:sldId id="3042" r:id="rId13"/>
    <p:sldId id="984" r:id="rId14"/>
    <p:sldId id="392" r:id="rId15"/>
    <p:sldId id="259" r:id="rId16"/>
    <p:sldId id="2982" r:id="rId17"/>
    <p:sldId id="377" r:id="rId18"/>
    <p:sldId id="982" r:id="rId19"/>
    <p:sldId id="2958" r:id="rId20"/>
    <p:sldId id="986" r:id="rId21"/>
    <p:sldId id="2985" r:id="rId22"/>
    <p:sldId id="3031" r:id="rId23"/>
    <p:sldId id="3032" r:id="rId24"/>
    <p:sldId id="3012" r:id="rId25"/>
    <p:sldId id="3043" r:id="rId26"/>
    <p:sldId id="2926" r:id="rId27"/>
    <p:sldId id="1003" r:id="rId28"/>
    <p:sldId id="987" r:id="rId29"/>
    <p:sldId id="2979" r:id="rId30"/>
    <p:sldId id="993" r:id="rId31"/>
    <p:sldId id="2983" r:id="rId32"/>
    <p:sldId id="928" r:id="rId33"/>
    <p:sldId id="3039" r:id="rId34"/>
    <p:sldId id="967" r:id="rId35"/>
    <p:sldId id="474" r:id="rId36"/>
    <p:sldId id="958" r:id="rId37"/>
    <p:sldId id="3033" r:id="rId38"/>
    <p:sldId id="3037" r:id="rId39"/>
    <p:sldId id="3038" r:id="rId40"/>
    <p:sldId id="258" r:id="rId41"/>
    <p:sldId id="968" r:id="rId42"/>
    <p:sldId id="365" r:id="rId43"/>
    <p:sldId id="943" r:id="rId44"/>
    <p:sldId id="410" r:id="rId45"/>
    <p:sldId id="901" r:id="rId46"/>
    <p:sldId id="895" r:id="rId47"/>
    <p:sldId id="290" r:id="rId48"/>
    <p:sldId id="944" r:id="rId49"/>
    <p:sldId id="456" r:id="rId50"/>
    <p:sldId id="455" r:id="rId51"/>
    <p:sldId id="924" r:id="rId52"/>
    <p:sldId id="260" r:id="rId53"/>
    <p:sldId id="988" r:id="rId54"/>
    <p:sldId id="3040" r:id="rId5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8754DEF1-5BA4-CA4B-8356-5329D8FC25D7}">
          <p14:sldIdLst>
            <p14:sldId id="256"/>
          </p14:sldIdLst>
        </p14:section>
        <p14:section name="Context" id="{93EC5C0F-61B7-9044-AC5D-17FFD9C0BD2B}">
          <p14:sldIdLst>
            <p14:sldId id="983"/>
            <p14:sldId id="293"/>
            <p14:sldId id="379"/>
            <p14:sldId id="3034"/>
            <p14:sldId id="3035"/>
            <p14:sldId id="3036"/>
            <p14:sldId id="2969"/>
            <p14:sldId id="3041"/>
            <p14:sldId id="3042"/>
          </p14:sldIdLst>
        </p14:section>
        <p14:section name="Goal" id="{5EC985D9-F143-7D49-9FF6-38F474F6BED8}">
          <p14:sldIdLst>
            <p14:sldId id="984"/>
            <p14:sldId id="392"/>
          </p14:sldIdLst>
        </p14:section>
        <p14:section name="Criteria" id="{2A846EB3-A59E-4F45-B4FD-4FA29A7065B6}">
          <p14:sldIdLst>
            <p14:sldId id="259"/>
            <p14:sldId id="2982"/>
            <p14:sldId id="377"/>
          </p14:sldIdLst>
        </p14:section>
        <p14:section name="Output" id="{CD81C740-4F25-134C-8F92-C16D2BEC1BD8}">
          <p14:sldIdLst>
            <p14:sldId id="982"/>
            <p14:sldId id="2958"/>
          </p14:sldIdLst>
        </p14:section>
        <p14:section name="Organized Activities" id="{EB3C3714-8969-F748-A3EB-E41E4FBB3C59}">
          <p14:sldIdLst>
            <p14:sldId id="986"/>
            <p14:sldId id="2985"/>
            <p14:sldId id="3031"/>
            <p14:sldId id="3032"/>
            <p14:sldId id="3012"/>
            <p14:sldId id="3043"/>
            <p14:sldId id="2926"/>
            <p14:sldId id="1003"/>
            <p14:sldId id="987"/>
            <p14:sldId id="2979"/>
            <p14:sldId id="993"/>
            <p14:sldId id="2983"/>
            <p14:sldId id="928"/>
          </p14:sldIdLst>
        </p14:section>
        <p14:section name="Input" id="{80DF5C6D-B734-D545-8CE8-C09445DD74B7}">
          <p14:sldIdLst>
            <p14:sldId id="3039"/>
            <p14:sldId id="967"/>
            <p14:sldId id="474"/>
            <p14:sldId id="958"/>
            <p14:sldId id="3033"/>
            <p14:sldId id="3037"/>
            <p14:sldId id="3038"/>
            <p14:sldId id="258"/>
            <p14:sldId id="968"/>
            <p14:sldId id="365"/>
            <p14:sldId id="943"/>
            <p14:sldId id="410"/>
            <p14:sldId id="901"/>
            <p14:sldId id="895"/>
            <p14:sldId id="290"/>
            <p14:sldId id="944"/>
            <p14:sldId id="456"/>
            <p14:sldId id="455"/>
            <p14:sldId id="924"/>
          </p14:sldIdLst>
        </p14:section>
        <p14:section name="Boundary Conditions" id="{B1A08D50-9350-814D-9651-ED8E098E7696}">
          <p14:sldIdLst>
            <p14:sldId id="260"/>
            <p14:sldId id="988"/>
            <p14:sldId id="30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60"/>
    <p:restoredTop sz="94714"/>
  </p:normalViewPr>
  <p:slideViewPr>
    <p:cSldViewPr snapToGrid="0">
      <p:cViewPr varScale="1">
        <p:scale>
          <a:sx n="172" d="100"/>
          <a:sy n="172" d="100"/>
        </p:scale>
        <p:origin x="216" y="6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viewProps" Target="viewProp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presProps" Target="pres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94ED536-9742-0E45-AB18-9004AF3CFED1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C4C8E38-4659-0C49-8CF8-B64D3D5B498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Commit</a:t>
          </a:r>
        </a:p>
      </dgm:t>
    </dgm:pt>
    <dgm:pt modelId="{95DAB20E-9522-C94B-ACBA-6DAF800CFF96}" type="parTrans" cxnId="{1049848D-5BA6-3948-9391-D659816C1823}">
      <dgm:prSet/>
      <dgm:spPr/>
      <dgm:t>
        <a:bodyPr/>
        <a:lstStyle/>
        <a:p>
          <a:endParaRPr lang="en-US"/>
        </a:p>
      </dgm:t>
    </dgm:pt>
    <dgm:pt modelId="{705E44FB-62B1-A747-AD1A-B51628CC0F8B}" type="sibTrans" cxnId="{1049848D-5BA6-3948-9391-D659816C1823}">
      <dgm:prSet/>
      <dgm:spPr/>
      <dgm:t>
        <a:bodyPr/>
        <a:lstStyle/>
        <a:p>
          <a:endParaRPr lang="en-US"/>
        </a:p>
      </dgm:t>
    </dgm:pt>
    <dgm:pt modelId="{B9F3BC1E-DBD8-4D4E-876D-3147DFD9313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Build</a:t>
          </a:r>
        </a:p>
      </dgm:t>
    </dgm:pt>
    <dgm:pt modelId="{0DC40C3B-7106-F24C-8C7C-63F82F03E84A}" type="parTrans" cxnId="{1DFB00DC-CCD8-9442-B324-F01A4178BC52}">
      <dgm:prSet/>
      <dgm:spPr/>
      <dgm:t>
        <a:bodyPr/>
        <a:lstStyle/>
        <a:p>
          <a:endParaRPr lang="en-US"/>
        </a:p>
      </dgm:t>
    </dgm:pt>
    <dgm:pt modelId="{829FB97C-D6E9-234E-BDAA-7FCA497B2592}" type="sibTrans" cxnId="{1DFB00DC-CCD8-9442-B324-F01A4178BC52}">
      <dgm:prSet/>
      <dgm:spPr/>
      <dgm:t>
        <a:bodyPr/>
        <a:lstStyle/>
        <a:p>
          <a:endParaRPr lang="en-US"/>
        </a:p>
      </dgm:t>
    </dgm:pt>
    <dgm:pt modelId="{E79F66E8-277F-A34F-9464-6F36BC4AB7B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Test</a:t>
          </a:r>
        </a:p>
      </dgm:t>
    </dgm:pt>
    <dgm:pt modelId="{E93C522A-A478-C043-B0EF-32324DF49BE8}" type="parTrans" cxnId="{5A17879D-CF9A-E346-AB68-67BC43367C11}">
      <dgm:prSet/>
      <dgm:spPr/>
      <dgm:t>
        <a:bodyPr/>
        <a:lstStyle/>
        <a:p>
          <a:endParaRPr lang="en-US"/>
        </a:p>
      </dgm:t>
    </dgm:pt>
    <dgm:pt modelId="{C7268C40-0856-C14E-B1E5-45737ECDD913}" type="sibTrans" cxnId="{5A17879D-CF9A-E346-AB68-67BC43367C11}">
      <dgm:prSet/>
      <dgm:spPr/>
      <dgm:t>
        <a:bodyPr/>
        <a:lstStyle/>
        <a:p>
          <a:endParaRPr lang="en-US"/>
        </a:p>
      </dgm:t>
    </dgm:pt>
    <dgm:pt modelId="{6EB71306-3B67-4447-82CD-94F814F34D2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Stage</a:t>
          </a:r>
        </a:p>
      </dgm:t>
    </dgm:pt>
    <dgm:pt modelId="{5A594352-E3D4-B64F-9FDC-B45A256AEF59}" type="parTrans" cxnId="{04E21FAD-4B9F-CA43-95A0-BF54442CA475}">
      <dgm:prSet/>
      <dgm:spPr/>
      <dgm:t>
        <a:bodyPr/>
        <a:lstStyle/>
        <a:p>
          <a:endParaRPr lang="en-US"/>
        </a:p>
      </dgm:t>
    </dgm:pt>
    <dgm:pt modelId="{872AEE56-D8B3-9B42-9E3E-267916AC5AD5}" type="sibTrans" cxnId="{04E21FAD-4B9F-CA43-95A0-BF54442CA475}">
      <dgm:prSet/>
      <dgm:spPr/>
      <dgm:t>
        <a:bodyPr/>
        <a:lstStyle/>
        <a:p>
          <a:endParaRPr lang="en-US"/>
        </a:p>
      </dgm:t>
    </dgm:pt>
    <dgm:pt modelId="{3E026288-E19F-E24A-87AA-D9F7F93AE2FE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Deploy</a:t>
          </a:r>
        </a:p>
      </dgm:t>
    </dgm:pt>
    <dgm:pt modelId="{8D4F6506-AA3F-1B41-B6DD-B33DBA436039}" type="parTrans" cxnId="{20EB6C56-EBC9-4740-B3AF-3FF60355B3AA}">
      <dgm:prSet/>
      <dgm:spPr/>
      <dgm:t>
        <a:bodyPr/>
        <a:lstStyle/>
        <a:p>
          <a:endParaRPr lang="en-US"/>
        </a:p>
      </dgm:t>
    </dgm:pt>
    <dgm:pt modelId="{E388CAED-8254-8442-9149-027FDB347E71}" type="sibTrans" cxnId="{20EB6C56-EBC9-4740-B3AF-3FF60355B3AA}">
      <dgm:prSet/>
      <dgm:spPr/>
      <dgm:t>
        <a:bodyPr/>
        <a:lstStyle/>
        <a:p>
          <a:endParaRPr lang="en-US"/>
        </a:p>
      </dgm:t>
    </dgm:pt>
    <dgm:pt modelId="{F247EA95-A7E9-9447-A8AD-25ED17FC536C}" type="pres">
      <dgm:prSet presAssocID="{E94ED536-9742-0E45-AB18-9004AF3CFED1}" presName="Name0" presStyleCnt="0">
        <dgm:presLayoutVars>
          <dgm:dir/>
          <dgm:resizeHandles val="exact"/>
        </dgm:presLayoutVars>
      </dgm:prSet>
      <dgm:spPr/>
    </dgm:pt>
    <dgm:pt modelId="{4464C3BC-4CA0-C34F-9A70-7DB11FD22EFC}" type="pres">
      <dgm:prSet presAssocID="{9C4C8E38-4659-0C49-8CF8-B64D3D5B4980}" presName="parTxOnly" presStyleLbl="node1" presStyleIdx="0" presStyleCnt="5">
        <dgm:presLayoutVars>
          <dgm:bulletEnabled val="1"/>
        </dgm:presLayoutVars>
      </dgm:prSet>
      <dgm:spPr/>
    </dgm:pt>
    <dgm:pt modelId="{571D20E4-6FAD-FB46-AEF2-F598497501D1}" type="pres">
      <dgm:prSet presAssocID="{705E44FB-62B1-A747-AD1A-B51628CC0F8B}" presName="parSpace" presStyleCnt="0"/>
      <dgm:spPr/>
    </dgm:pt>
    <dgm:pt modelId="{0B95EF29-96ED-6D4D-BD57-7276D88B8E32}" type="pres">
      <dgm:prSet presAssocID="{B9F3BC1E-DBD8-4D4E-876D-3147DFD9313A}" presName="parTxOnly" presStyleLbl="node1" presStyleIdx="1" presStyleCnt="5">
        <dgm:presLayoutVars>
          <dgm:bulletEnabled val="1"/>
        </dgm:presLayoutVars>
      </dgm:prSet>
      <dgm:spPr/>
    </dgm:pt>
    <dgm:pt modelId="{424B9CD4-DED8-8941-944C-3618DF513567}" type="pres">
      <dgm:prSet presAssocID="{829FB97C-D6E9-234E-BDAA-7FCA497B2592}" presName="parSpace" presStyleCnt="0"/>
      <dgm:spPr/>
    </dgm:pt>
    <dgm:pt modelId="{46C76E0D-8BE9-D043-B23B-6D7B48CE1B6C}" type="pres">
      <dgm:prSet presAssocID="{E79F66E8-277F-A34F-9464-6F36BC4AB7BA}" presName="parTxOnly" presStyleLbl="node1" presStyleIdx="2" presStyleCnt="5">
        <dgm:presLayoutVars>
          <dgm:bulletEnabled val="1"/>
        </dgm:presLayoutVars>
      </dgm:prSet>
      <dgm:spPr/>
    </dgm:pt>
    <dgm:pt modelId="{7186FBC3-7E82-034F-BF33-0A742741B815}" type="pres">
      <dgm:prSet presAssocID="{C7268C40-0856-C14E-B1E5-45737ECDD913}" presName="parSpace" presStyleCnt="0"/>
      <dgm:spPr/>
    </dgm:pt>
    <dgm:pt modelId="{B1545181-23CE-F34E-ADCE-2714ABA206F6}" type="pres">
      <dgm:prSet presAssocID="{6EB71306-3B67-4447-82CD-94F814F34D2A}" presName="parTxOnly" presStyleLbl="node1" presStyleIdx="3" presStyleCnt="5">
        <dgm:presLayoutVars>
          <dgm:bulletEnabled val="1"/>
        </dgm:presLayoutVars>
      </dgm:prSet>
      <dgm:spPr/>
    </dgm:pt>
    <dgm:pt modelId="{4614D9DB-5941-0D44-B854-AE0F44001B52}" type="pres">
      <dgm:prSet presAssocID="{872AEE56-D8B3-9B42-9E3E-267916AC5AD5}" presName="parSpace" presStyleCnt="0"/>
      <dgm:spPr/>
    </dgm:pt>
    <dgm:pt modelId="{D148BA2D-035B-F449-8F32-CBC8D2C62912}" type="pres">
      <dgm:prSet presAssocID="{3E026288-E19F-E24A-87AA-D9F7F93AE2FE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22DCF30-9A10-6542-B840-9BD5DDC7CDDF}" type="presOf" srcId="{B9F3BC1E-DBD8-4D4E-876D-3147DFD9313A}" destId="{0B95EF29-96ED-6D4D-BD57-7276D88B8E32}" srcOrd="0" destOrd="0" presId="urn:microsoft.com/office/officeart/2005/8/layout/hChevron3"/>
    <dgm:cxn modelId="{20EB6C56-EBC9-4740-B3AF-3FF60355B3AA}" srcId="{E94ED536-9742-0E45-AB18-9004AF3CFED1}" destId="{3E026288-E19F-E24A-87AA-D9F7F93AE2FE}" srcOrd="4" destOrd="0" parTransId="{8D4F6506-AA3F-1B41-B6DD-B33DBA436039}" sibTransId="{E388CAED-8254-8442-9149-027FDB347E71}"/>
    <dgm:cxn modelId="{1049848D-5BA6-3948-9391-D659816C1823}" srcId="{E94ED536-9742-0E45-AB18-9004AF3CFED1}" destId="{9C4C8E38-4659-0C49-8CF8-B64D3D5B4980}" srcOrd="0" destOrd="0" parTransId="{95DAB20E-9522-C94B-ACBA-6DAF800CFF96}" sibTransId="{705E44FB-62B1-A747-AD1A-B51628CC0F8B}"/>
    <dgm:cxn modelId="{5A17879D-CF9A-E346-AB68-67BC43367C11}" srcId="{E94ED536-9742-0E45-AB18-9004AF3CFED1}" destId="{E79F66E8-277F-A34F-9464-6F36BC4AB7BA}" srcOrd="2" destOrd="0" parTransId="{E93C522A-A478-C043-B0EF-32324DF49BE8}" sibTransId="{C7268C40-0856-C14E-B1E5-45737ECDD913}"/>
    <dgm:cxn modelId="{04E21FAD-4B9F-CA43-95A0-BF54442CA475}" srcId="{E94ED536-9742-0E45-AB18-9004AF3CFED1}" destId="{6EB71306-3B67-4447-82CD-94F814F34D2A}" srcOrd="3" destOrd="0" parTransId="{5A594352-E3D4-B64F-9FDC-B45A256AEF59}" sibTransId="{872AEE56-D8B3-9B42-9E3E-267916AC5AD5}"/>
    <dgm:cxn modelId="{495C67BE-C8A0-1C41-8A5F-27A3DD996240}" type="presOf" srcId="{E79F66E8-277F-A34F-9464-6F36BC4AB7BA}" destId="{46C76E0D-8BE9-D043-B23B-6D7B48CE1B6C}" srcOrd="0" destOrd="0" presId="urn:microsoft.com/office/officeart/2005/8/layout/hChevron3"/>
    <dgm:cxn modelId="{034784C2-A30D-234F-A0A3-C4C72729F052}" type="presOf" srcId="{6EB71306-3B67-4447-82CD-94F814F34D2A}" destId="{B1545181-23CE-F34E-ADCE-2714ABA206F6}" srcOrd="0" destOrd="0" presId="urn:microsoft.com/office/officeart/2005/8/layout/hChevron3"/>
    <dgm:cxn modelId="{40F204D0-7AD9-6541-920D-94EA95A0619B}" type="presOf" srcId="{9C4C8E38-4659-0C49-8CF8-B64D3D5B4980}" destId="{4464C3BC-4CA0-C34F-9A70-7DB11FD22EFC}" srcOrd="0" destOrd="0" presId="urn:microsoft.com/office/officeart/2005/8/layout/hChevron3"/>
    <dgm:cxn modelId="{D4E434D8-16C7-2642-A7EE-02DEC558E963}" type="presOf" srcId="{3E026288-E19F-E24A-87AA-D9F7F93AE2FE}" destId="{D148BA2D-035B-F449-8F32-CBC8D2C62912}" srcOrd="0" destOrd="0" presId="urn:microsoft.com/office/officeart/2005/8/layout/hChevron3"/>
    <dgm:cxn modelId="{1DFB00DC-CCD8-9442-B324-F01A4178BC52}" srcId="{E94ED536-9742-0E45-AB18-9004AF3CFED1}" destId="{B9F3BC1E-DBD8-4D4E-876D-3147DFD9313A}" srcOrd="1" destOrd="0" parTransId="{0DC40C3B-7106-F24C-8C7C-63F82F03E84A}" sibTransId="{829FB97C-D6E9-234E-BDAA-7FCA497B2592}"/>
    <dgm:cxn modelId="{A21B1CF9-407E-0C4C-AD88-28DD107C45D7}" type="presOf" srcId="{E94ED536-9742-0E45-AB18-9004AF3CFED1}" destId="{F247EA95-A7E9-9447-A8AD-25ED17FC536C}" srcOrd="0" destOrd="0" presId="urn:microsoft.com/office/officeart/2005/8/layout/hChevron3"/>
    <dgm:cxn modelId="{5F09738B-1C5B-8C47-B9E2-F44C27F39D77}" type="presParOf" srcId="{F247EA95-A7E9-9447-A8AD-25ED17FC536C}" destId="{4464C3BC-4CA0-C34F-9A70-7DB11FD22EFC}" srcOrd="0" destOrd="0" presId="urn:microsoft.com/office/officeart/2005/8/layout/hChevron3"/>
    <dgm:cxn modelId="{60C8FDDA-C431-0F46-A4B9-4646CB560151}" type="presParOf" srcId="{F247EA95-A7E9-9447-A8AD-25ED17FC536C}" destId="{571D20E4-6FAD-FB46-AEF2-F598497501D1}" srcOrd="1" destOrd="0" presId="urn:microsoft.com/office/officeart/2005/8/layout/hChevron3"/>
    <dgm:cxn modelId="{460301B2-DB49-BF4F-B6AA-35A80B62D759}" type="presParOf" srcId="{F247EA95-A7E9-9447-A8AD-25ED17FC536C}" destId="{0B95EF29-96ED-6D4D-BD57-7276D88B8E32}" srcOrd="2" destOrd="0" presId="urn:microsoft.com/office/officeart/2005/8/layout/hChevron3"/>
    <dgm:cxn modelId="{4A6618F7-2E81-CE46-8FFB-45A28E1AC680}" type="presParOf" srcId="{F247EA95-A7E9-9447-A8AD-25ED17FC536C}" destId="{424B9CD4-DED8-8941-944C-3618DF513567}" srcOrd="3" destOrd="0" presId="urn:microsoft.com/office/officeart/2005/8/layout/hChevron3"/>
    <dgm:cxn modelId="{E6EB26BF-3743-0340-A467-10CD2CF331D1}" type="presParOf" srcId="{F247EA95-A7E9-9447-A8AD-25ED17FC536C}" destId="{46C76E0D-8BE9-D043-B23B-6D7B48CE1B6C}" srcOrd="4" destOrd="0" presId="urn:microsoft.com/office/officeart/2005/8/layout/hChevron3"/>
    <dgm:cxn modelId="{5D60BC3D-CB82-FB4E-AA86-6297DB5E1092}" type="presParOf" srcId="{F247EA95-A7E9-9447-A8AD-25ED17FC536C}" destId="{7186FBC3-7E82-034F-BF33-0A742741B815}" srcOrd="5" destOrd="0" presId="urn:microsoft.com/office/officeart/2005/8/layout/hChevron3"/>
    <dgm:cxn modelId="{387239D2-1DB5-394A-8CB0-2F49143F105F}" type="presParOf" srcId="{F247EA95-A7E9-9447-A8AD-25ED17FC536C}" destId="{B1545181-23CE-F34E-ADCE-2714ABA206F6}" srcOrd="6" destOrd="0" presId="urn:microsoft.com/office/officeart/2005/8/layout/hChevron3"/>
    <dgm:cxn modelId="{9BC3F1BE-8348-5D4F-9598-0C5656469D1D}" type="presParOf" srcId="{F247EA95-A7E9-9447-A8AD-25ED17FC536C}" destId="{4614D9DB-5941-0D44-B854-AE0F44001B52}" srcOrd="7" destOrd="0" presId="urn:microsoft.com/office/officeart/2005/8/layout/hChevron3"/>
    <dgm:cxn modelId="{20C9F4AA-8BC1-3A42-85D5-8C0982F7C51D}" type="presParOf" srcId="{F247EA95-A7E9-9447-A8AD-25ED17FC536C}" destId="{D148BA2D-035B-F449-8F32-CBC8D2C62912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3D7B01E-098C-7248-8B7A-3FB44A590BFC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F7665-2831-C442-8651-34C206C668B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(Smart) Social Contract Execution</a:t>
          </a:r>
        </a:p>
      </dgm:t>
    </dgm:pt>
    <dgm:pt modelId="{F3925F5C-46DF-AE46-B420-64A9360FDA28}" type="parTrans" cxnId="{544AA5E1-FCC7-2441-869B-F5BAA873DDB6}">
      <dgm:prSet/>
      <dgm:spPr/>
      <dgm:t>
        <a:bodyPr/>
        <a:lstStyle/>
        <a:p>
          <a:endParaRPr lang="en-US" sz="1600"/>
        </a:p>
      </dgm:t>
    </dgm:pt>
    <dgm:pt modelId="{0EF490E8-4717-E84B-8A86-73D1A0680F00}" type="sibTrans" cxnId="{544AA5E1-FCC7-2441-869B-F5BAA873DDB6}">
      <dgm:prSet/>
      <dgm:spPr/>
      <dgm:t>
        <a:bodyPr/>
        <a:lstStyle/>
        <a:p>
          <a:endParaRPr lang="en-US" sz="1600"/>
        </a:p>
      </dgm:t>
    </dgm:pt>
    <dgm:pt modelId="{58488612-4349-0744-99A4-F8230ED1A0B8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200" dirty="0">
              <a:solidFill>
                <a:schemeClr val="bg1"/>
              </a:solidFill>
            </a:rPr>
            <a:t>Traders</a:t>
          </a:r>
        </a:p>
      </dgm:t>
    </dgm:pt>
    <dgm:pt modelId="{F2A5E780-AC0B-F847-B7A0-946CF2D605A9}" type="parTrans" cxnId="{ACD54599-63F1-0F48-8E38-85AD17B35B1F}">
      <dgm:prSet/>
      <dgm:spPr/>
      <dgm:t>
        <a:bodyPr/>
        <a:lstStyle/>
        <a:p>
          <a:endParaRPr lang="en-US" sz="1600"/>
        </a:p>
      </dgm:t>
    </dgm:pt>
    <dgm:pt modelId="{83035EFF-F209-ED44-8CCA-82C80B59C339}" type="sibTrans" cxnId="{ACD54599-63F1-0F48-8E38-85AD17B35B1F}">
      <dgm:prSet/>
      <dgm:spPr/>
      <dgm:t>
        <a:bodyPr/>
        <a:lstStyle/>
        <a:p>
          <a:endParaRPr lang="en-US" sz="1600"/>
        </a:p>
      </dgm:t>
    </dgm:pt>
    <dgm:pt modelId="{33D41E87-F3F2-6B40-BE28-087504EBC16A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Miners</a:t>
          </a:r>
        </a:p>
      </dgm:t>
    </dgm:pt>
    <dgm:pt modelId="{CAA26661-D023-3845-B639-DE7764E2BF5F}" type="parTrans" cxnId="{6F0984B8-E759-8E4E-9AA4-3E18D786FF03}">
      <dgm:prSet/>
      <dgm:spPr/>
      <dgm:t>
        <a:bodyPr/>
        <a:lstStyle/>
        <a:p>
          <a:endParaRPr lang="en-US" sz="1600"/>
        </a:p>
      </dgm:t>
    </dgm:pt>
    <dgm:pt modelId="{F8C8443C-26E0-3643-8625-6DBE46CBFDE4}" type="sibTrans" cxnId="{6F0984B8-E759-8E4E-9AA4-3E18D786FF03}">
      <dgm:prSet/>
      <dgm:spPr/>
      <dgm:t>
        <a:bodyPr/>
        <a:lstStyle/>
        <a:p>
          <a:endParaRPr lang="en-US" sz="1600"/>
        </a:p>
      </dgm:t>
    </dgm:pt>
    <dgm:pt modelId="{C59A367E-B1EB-264B-8A28-C57052AAE0F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Coders</a:t>
          </a:r>
          <a:endParaRPr lang="en-US" sz="1100" dirty="0">
            <a:solidFill>
              <a:schemeClr val="bg1"/>
            </a:solidFill>
          </a:endParaRPr>
        </a:p>
      </dgm:t>
    </dgm:pt>
    <dgm:pt modelId="{21530537-470D-A049-AD39-7F089693325C}" type="parTrans" cxnId="{3F7D06FC-0BE2-A449-9933-293B86C4730D}">
      <dgm:prSet/>
      <dgm:spPr/>
      <dgm:t>
        <a:bodyPr/>
        <a:lstStyle/>
        <a:p>
          <a:endParaRPr lang="en-US" sz="1600"/>
        </a:p>
      </dgm:t>
    </dgm:pt>
    <dgm:pt modelId="{8910EB9A-7B28-D84A-89C1-F10382A4A171}" type="sibTrans" cxnId="{3F7D06FC-0BE2-A449-9933-293B86C4730D}">
      <dgm:prSet/>
      <dgm:spPr/>
      <dgm:t>
        <a:bodyPr/>
        <a:lstStyle/>
        <a:p>
          <a:endParaRPr lang="en-US" sz="1600"/>
        </a:p>
      </dgm:t>
    </dgm:pt>
    <dgm:pt modelId="{03C48017-C743-DC46-BC8E-87CEDCDFDAA4}" type="pres">
      <dgm:prSet presAssocID="{83D7B01E-098C-7248-8B7A-3FB44A590BF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13BE47A-55B5-6C48-936E-E539DB0CD469}" type="pres">
      <dgm:prSet presAssocID="{D91F7665-2831-C442-8651-34C206C668BC}" presName="singleCycle" presStyleCnt="0"/>
      <dgm:spPr/>
    </dgm:pt>
    <dgm:pt modelId="{16442DED-F441-C64C-93A7-94BF17E0EEA7}" type="pres">
      <dgm:prSet presAssocID="{D91F7665-2831-C442-8651-34C206C668BC}" presName="singleCenter" presStyleLbl="node1" presStyleIdx="0" presStyleCnt="4" custScaleX="157500" custScaleY="39802">
        <dgm:presLayoutVars>
          <dgm:chMax val="7"/>
          <dgm:chPref val="7"/>
        </dgm:presLayoutVars>
      </dgm:prSet>
      <dgm:spPr/>
    </dgm:pt>
    <dgm:pt modelId="{7E0DCC9E-042E-EF4D-B316-6B69A1348963}" type="pres">
      <dgm:prSet presAssocID="{F2A5E780-AC0B-F847-B7A0-946CF2D605A9}" presName="Name56" presStyleLbl="parChTrans1D2" presStyleIdx="0" presStyleCnt="3"/>
      <dgm:spPr/>
    </dgm:pt>
    <dgm:pt modelId="{3CDD05B3-2A98-5243-B482-62FE80D76EA0}" type="pres">
      <dgm:prSet presAssocID="{58488612-4349-0744-99A4-F8230ED1A0B8}" presName="text0" presStyleLbl="node1" presStyleIdx="1" presStyleCnt="4" custRadScaleRad="70640" custRadScaleInc="0">
        <dgm:presLayoutVars>
          <dgm:bulletEnabled val="1"/>
        </dgm:presLayoutVars>
      </dgm:prSet>
      <dgm:spPr/>
    </dgm:pt>
    <dgm:pt modelId="{861CA58E-116C-974A-8E1C-C1ED3175AE74}" type="pres">
      <dgm:prSet presAssocID="{CAA26661-D023-3845-B639-DE7764E2BF5F}" presName="Name56" presStyleLbl="parChTrans1D2" presStyleIdx="1" presStyleCnt="3"/>
      <dgm:spPr/>
    </dgm:pt>
    <dgm:pt modelId="{A407686E-F9FB-FF4A-85CF-E0132DDB0D4F}" type="pres">
      <dgm:prSet presAssocID="{33D41E87-F3F2-6B40-BE28-087504EBC16A}" presName="text0" presStyleLbl="node1" presStyleIdx="2" presStyleCnt="4">
        <dgm:presLayoutVars>
          <dgm:bulletEnabled val="1"/>
        </dgm:presLayoutVars>
      </dgm:prSet>
      <dgm:spPr/>
    </dgm:pt>
    <dgm:pt modelId="{4682F69D-925C-824B-B3DF-E1B4280CA4C4}" type="pres">
      <dgm:prSet presAssocID="{21530537-470D-A049-AD39-7F089693325C}" presName="Name56" presStyleLbl="parChTrans1D2" presStyleIdx="2" presStyleCnt="3"/>
      <dgm:spPr/>
    </dgm:pt>
    <dgm:pt modelId="{B9E21A50-CDBF-EC4C-85D7-8FC474E86641}" type="pres">
      <dgm:prSet presAssocID="{C59A367E-B1EB-264B-8A28-C57052AAE0F7}" presName="text0" presStyleLbl="node1" presStyleIdx="3" presStyleCnt="4">
        <dgm:presLayoutVars>
          <dgm:bulletEnabled val="1"/>
        </dgm:presLayoutVars>
      </dgm:prSet>
      <dgm:spPr/>
    </dgm:pt>
  </dgm:ptLst>
  <dgm:cxnLst>
    <dgm:cxn modelId="{6348650C-381F-A144-A7D9-F2BC5EFE285E}" type="presOf" srcId="{C59A367E-B1EB-264B-8A28-C57052AAE0F7}" destId="{B9E21A50-CDBF-EC4C-85D7-8FC474E86641}" srcOrd="0" destOrd="0" presId="urn:microsoft.com/office/officeart/2008/layout/RadialCluster"/>
    <dgm:cxn modelId="{E2244B1B-4CD9-5149-A5A4-EFEFDD39F49D}" type="presOf" srcId="{33D41E87-F3F2-6B40-BE28-087504EBC16A}" destId="{A407686E-F9FB-FF4A-85CF-E0132DDB0D4F}" srcOrd="0" destOrd="0" presId="urn:microsoft.com/office/officeart/2008/layout/RadialCluster"/>
    <dgm:cxn modelId="{71BFFC33-EB6C-3C4B-A6CF-AD86A2159CD9}" type="presOf" srcId="{D91F7665-2831-C442-8651-34C206C668BC}" destId="{16442DED-F441-C64C-93A7-94BF17E0EEA7}" srcOrd="0" destOrd="0" presId="urn:microsoft.com/office/officeart/2008/layout/RadialCluster"/>
    <dgm:cxn modelId="{E47FB246-8F17-2B42-A3DE-F9ED43B6BBAB}" type="presOf" srcId="{CAA26661-D023-3845-B639-DE7764E2BF5F}" destId="{861CA58E-116C-974A-8E1C-C1ED3175AE74}" srcOrd="0" destOrd="0" presId="urn:microsoft.com/office/officeart/2008/layout/RadialCluster"/>
    <dgm:cxn modelId="{6D88DD97-9067-5E42-82D0-FC0F630F55CC}" type="presOf" srcId="{21530537-470D-A049-AD39-7F089693325C}" destId="{4682F69D-925C-824B-B3DF-E1B4280CA4C4}" srcOrd="0" destOrd="0" presId="urn:microsoft.com/office/officeart/2008/layout/RadialCluster"/>
    <dgm:cxn modelId="{ACD54599-63F1-0F48-8E38-85AD17B35B1F}" srcId="{D91F7665-2831-C442-8651-34C206C668BC}" destId="{58488612-4349-0744-99A4-F8230ED1A0B8}" srcOrd="0" destOrd="0" parTransId="{F2A5E780-AC0B-F847-B7A0-946CF2D605A9}" sibTransId="{83035EFF-F209-ED44-8CCA-82C80B59C339}"/>
    <dgm:cxn modelId="{6F0984B8-E759-8E4E-9AA4-3E18D786FF03}" srcId="{D91F7665-2831-C442-8651-34C206C668BC}" destId="{33D41E87-F3F2-6B40-BE28-087504EBC16A}" srcOrd="1" destOrd="0" parTransId="{CAA26661-D023-3845-B639-DE7764E2BF5F}" sibTransId="{F8C8443C-26E0-3643-8625-6DBE46CBFDE4}"/>
    <dgm:cxn modelId="{31D314D4-8846-A24A-8960-F05EC09F2BE2}" type="presOf" srcId="{58488612-4349-0744-99A4-F8230ED1A0B8}" destId="{3CDD05B3-2A98-5243-B482-62FE80D76EA0}" srcOrd="0" destOrd="0" presId="urn:microsoft.com/office/officeart/2008/layout/RadialCluster"/>
    <dgm:cxn modelId="{1BAFA5DA-9CB9-0B4B-B177-8D2840E67307}" type="presOf" srcId="{83D7B01E-098C-7248-8B7A-3FB44A590BFC}" destId="{03C48017-C743-DC46-BC8E-87CEDCDFDAA4}" srcOrd="0" destOrd="0" presId="urn:microsoft.com/office/officeart/2008/layout/RadialCluster"/>
    <dgm:cxn modelId="{544AA5E1-FCC7-2441-869B-F5BAA873DDB6}" srcId="{83D7B01E-098C-7248-8B7A-3FB44A590BFC}" destId="{D91F7665-2831-C442-8651-34C206C668BC}" srcOrd="0" destOrd="0" parTransId="{F3925F5C-46DF-AE46-B420-64A9360FDA28}" sibTransId="{0EF490E8-4717-E84B-8A86-73D1A0680F00}"/>
    <dgm:cxn modelId="{FD7959F0-B87F-5B4F-89A7-C221CAA52052}" type="presOf" srcId="{F2A5E780-AC0B-F847-B7A0-946CF2D605A9}" destId="{7E0DCC9E-042E-EF4D-B316-6B69A1348963}" srcOrd="0" destOrd="0" presId="urn:microsoft.com/office/officeart/2008/layout/RadialCluster"/>
    <dgm:cxn modelId="{3F7D06FC-0BE2-A449-9933-293B86C4730D}" srcId="{D91F7665-2831-C442-8651-34C206C668BC}" destId="{C59A367E-B1EB-264B-8A28-C57052AAE0F7}" srcOrd="2" destOrd="0" parTransId="{21530537-470D-A049-AD39-7F089693325C}" sibTransId="{8910EB9A-7B28-D84A-89C1-F10382A4A171}"/>
    <dgm:cxn modelId="{BD3B4B6D-A03D-6041-8849-DF93E5230A2B}" type="presParOf" srcId="{03C48017-C743-DC46-BC8E-87CEDCDFDAA4}" destId="{413BE47A-55B5-6C48-936E-E539DB0CD469}" srcOrd="0" destOrd="0" presId="urn:microsoft.com/office/officeart/2008/layout/RadialCluster"/>
    <dgm:cxn modelId="{5D11A2F6-6671-614E-843E-90A52E44DA8B}" type="presParOf" srcId="{413BE47A-55B5-6C48-936E-E539DB0CD469}" destId="{16442DED-F441-C64C-93A7-94BF17E0EEA7}" srcOrd="0" destOrd="0" presId="urn:microsoft.com/office/officeart/2008/layout/RadialCluster"/>
    <dgm:cxn modelId="{C90155C7-DD58-6046-BF1D-A9707C8FBD23}" type="presParOf" srcId="{413BE47A-55B5-6C48-936E-E539DB0CD469}" destId="{7E0DCC9E-042E-EF4D-B316-6B69A1348963}" srcOrd="1" destOrd="0" presId="urn:microsoft.com/office/officeart/2008/layout/RadialCluster"/>
    <dgm:cxn modelId="{9DBA71F1-D7B9-864E-83AA-A6247E224223}" type="presParOf" srcId="{413BE47A-55B5-6C48-936E-E539DB0CD469}" destId="{3CDD05B3-2A98-5243-B482-62FE80D76EA0}" srcOrd="2" destOrd="0" presId="urn:microsoft.com/office/officeart/2008/layout/RadialCluster"/>
    <dgm:cxn modelId="{89FFA0A4-9042-F047-8C66-35BC25C0059C}" type="presParOf" srcId="{413BE47A-55B5-6C48-936E-E539DB0CD469}" destId="{861CA58E-116C-974A-8E1C-C1ED3175AE74}" srcOrd="3" destOrd="0" presId="urn:microsoft.com/office/officeart/2008/layout/RadialCluster"/>
    <dgm:cxn modelId="{183BD56D-CAD0-8A4C-BA21-9C6F040B67A4}" type="presParOf" srcId="{413BE47A-55B5-6C48-936E-E539DB0CD469}" destId="{A407686E-F9FB-FF4A-85CF-E0132DDB0D4F}" srcOrd="4" destOrd="0" presId="urn:microsoft.com/office/officeart/2008/layout/RadialCluster"/>
    <dgm:cxn modelId="{E309E72E-322B-4C41-87E4-2927841A7989}" type="presParOf" srcId="{413BE47A-55B5-6C48-936E-E539DB0CD469}" destId="{4682F69D-925C-824B-B3DF-E1B4280CA4C4}" srcOrd="5" destOrd="0" presId="urn:microsoft.com/office/officeart/2008/layout/RadialCluster"/>
    <dgm:cxn modelId="{0AECE4EA-EB56-E34E-9DF1-1730A727D8DA}" type="presParOf" srcId="{413BE47A-55B5-6C48-936E-E539DB0CD469}" destId="{B9E21A50-CDBF-EC4C-85D7-8FC474E86641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E1842A3-35D2-A546-9066-CE0FF57227AD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034624-27CB-6A49-9B5B-B136C7E46765}">
      <dgm:prSet phldrT="[Text]"/>
      <dgm:spPr/>
      <dgm:t>
        <a:bodyPr/>
        <a:lstStyle/>
        <a:p>
          <a:r>
            <a:rPr lang="en-US" dirty="0"/>
            <a:t>Version Upgrade</a:t>
          </a:r>
        </a:p>
      </dgm:t>
    </dgm:pt>
    <dgm:pt modelId="{48787511-5AC7-714E-AF4A-5F40A104FD74}" type="parTrans" cxnId="{C589D6C8-5163-494F-8685-2C59418140B5}">
      <dgm:prSet/>
      <dgm:spPr/>
      <dgm:t>
        <a:bodyPr/>
        <a:lstStyle/>
        <a:p>
          <a:endParaRPr lang="en-US"/>
        </a:p>
      </dgm:t>
    </dgm:pt>
    <dgm:pt modelId="{65A4721E-6ABC-C74A-8C3D-21047D1A1A6C}" type="sibTrans" cxnId="{C589D6C8-5163-494F-8685-2C59418140B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602CD7F5-695B-CA4A-8EAA-91CE1F3F3064}">
      <dgm:prSet phldrT="[Text]"/>
      <dgm:spPr/>
      <dgm:t>
        <a:bodyPr/>
        <a:lstStyle/>
        <a:p>
          <a:r>
            <a:rPr lang="en-US" dirty="0"/>
            <a:t>Production Code</a:t>
          </a:r>
        </a:p>
      </dgm:t>
    </dgm:pt>
    <dgm:pt modelId="{FDAB520A-F58E-1C41-BA92-0B02CD51CFBD}" type="parTrans" cxnId="{BF55A30A-F903-654E-A33C-BB4407C9D108}">
      <dgm:prSet/>
      <dgm:spPr/>
      <dgm:t>
        <a:bodyPr/>
        <a:lstStyle/>
        <a:p>
          <a:endParaRPr lang="en-US"/>
        </a:p>
      </dgm:t>
    </dgm:pt>
    <dgm:pt modelId="{4971ED77-FFD7-7E42-B3A3-D42FECA4243D}" type="sibTrans" cxnId="{BF55A30A-F903-654E-A33C-BB4407C9D10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218FA24-CCFE-8C47-933D-658D922EB6D1}">
      <dgm:prSet phldrT="[Text]"/>
      <dgm:spPr/>
      <dgm:t>
        <a:bodyPr/>
        <a:lstStyle/>
        <a:p>
          <a:r>
            <a:rPr lang="en-US" dirty="0"/>
            <a:t>Function Requests</a:t>
          </a:r>
        </a:p>
      </dgm:t>
    </dgm:pt>
    <dgm:pt modelId="{35DA084D-D1D3-5B41-96E5-C209E7423D0A}" type="parTrans" cxnId="{24A861C0-3B91-C549-8C97-36A733F4B038}">
      <dgm:prSet/>
      <dgm:spPr/>
      <dgm:t>
        <a:bodyPr/>
        <a:lstStyle/>
        <a:p>
          <a:endParaRPr lang="en-US"/>
        </a:p>
      </dgm:t>
    </dgm:pt>
    <dgm:pt modelId="{2B7A5266-5FAE-1244-9230-28B01B72288D}" type="sibTrans" cxnId="{24A861C0-3B91-C549-8C97-36A733F4B03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F6E15B5-E17F-2A46-ABAF-1A0CDE4BF325}">
      <dgm:prSet phldrT="[Text]"/>
      <dgm:spPr/>
      <dgm:t>
        <a:bodyPr/>
        <a:lstStyle/>
        <a:p>
          <a:r>
            <a:rPr lang="en-US" dirty="0"/>
            <a:t>Customer Crisis</a:t>
          </a:r>
        </a:p>
      </dgm:t>
    </dgm:pt>
    <dgm:pt modelId="{753BD916-ED13-AA45-AC48-7EEEE5A04B93}" type="parTrans" cxnId="{4EC39C46-F06F-A24F-AF70-03280A4CF36D}">
      <dgm:prSet/>
      <dgm:spPr/>
      <dgm:t>
        <a:bodyPr/>
        <a:lstStyle/>
        <a:p>
          <a:endParaRPr lang="en-US"/>
        </a:p>
      </dgm:t>
    </dgm:pt>
    <dgm:pt modelId="{29FA5F9D-F87D-D449-943C-3AF0AB941B32}" type="sibTrans" cxnId="{4EC39C46-F06F-A24F-AF70-03280A4CF36D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93B6E06-6A4B-7C41-A700-7212E97D771F}">
      <dgm:prSet phldrT="[Text]"/>
      <dgm:spPr/>
      <dgm:t>
        <a:bodyPr/>
        <a:lstStyle/>
        <a:p>
          <a:r>
            <a:rPr lang="en-US" dirty="0"/>
            <a:t>Feature Revolution</a:t>
          </a:r>
        </a:p>
      </dgm:t>
    </dgm:pt>
    <dgm:pt modelId="{5EC91852-2BCB-1148-8D27-EFFDBFA513D5}" type="parTrans" cxnId="{45522A40-F4AA-0242-8DFA-256E72BD7AF5}">
      <dgm:prSet/>
      <dgm:spPr/>
      <dgm:t>
        <a:bodyPr/>
        <a:lstStyle/>
        <a:p>
          <a:endParaRPr lang="en-US"/>
        </a:p>
      </dgm:t>
    </dgm:pt>
    <dgm:pt modelId="{374709AC-C74B-6743-9481-D1E54DBCBE13}" type="sibTrans" cxnId="{45522A40-F4AA-0242-8DFA-256E72BD7AF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803436D-69A1-FE48-A7B1-6A0B76651772}" type="pres">
      <dgm:prSet presAssocID="{7E1842A3-35D2-A546-9066-CE0FF57227AD}" presName="cycle" presStyleCnt="0">
        <dgm:presLayoutVars>
          <dgm:dir/>
          <dgm:resizeHandles val="exact"/>
        </dgm:presLayoutVars>
      </dgm:prSet>
      <dgm:spPr/>
    </dgm:pt>
    <dgm:pt modelId="{0139ED4E-CD59-964D-9E29-D47C31DAFA64}" type="pres">
      <dgm:prSet presAssocID="{9F034624-27CB-6A49-9B5B-B136C7E46765}" presName="dummy" presStyleCnt="0"/>
      <dgm:spPr/>
    </dgm:pt>
    <dgm:pt modelId="{DC1EBFD9-94EB-C04C-AE7F-946CAAD5A2DD}" type="pres">
      <dgm:prSet presAssocID="{9F034624-27CB-6A49-9B5B-B136C7E46765}" presName="node" presStyleLbl="revTx" presStyleIdx="0" presStyleCnt="5">
        <dgm:presLayoutVars>
          <dgm:bulletEnabled val="1"/>
        </dgm:presLayoutVars>
      </dgm:prSet>
      <dgm:spPr/>
    </dgm:pt>
    <dgm:pt modelId="{2F4D02B5-4071-AF45-BB48-1CFE64DBB80C}" type="pres">
      <dgm:prSet presAssocID="{65A4721E-6ABC-C74A-8C3D-21047D1A1A6C}" presName="sibTrans" presStyleLbl="node1" presStyleIdx="0" presStyleCnt="5"/>
      <dgm:spPr/>
    </dgm:pt>
    <dgm:pt modelId="{0CCA8014-DB6F-1F46-9DA8-3BBDE5ABA4BB}" type="pres">
      <dgm:prSet presAssocID="{602CD7F5-695B-CA4A-8EAA-91CE1F3F3064}" presName="dummy" presStyleCnt="0"/>
      <dgm:spPr/>
    </dgm:pt>
    <dgm:pt modelId="{E7465A14-25F9-684C-9B1D-25E428F98353}" type="pres">
      <dgm:prSet presAssocID="{602CD7F5-695B-CA4A-8EAA-91CE1F3F3064}" presName="node" presStyleLbl="revTx" presStyleIdx="1" presStyleCnt="5">
        <dgm:presLayoutVars>
          <dgm:bulletEnabled val="1"/>
        </dgm:presLayoutVars>
      </dgm:prSet>
      <dgm:spPr/>
    </dgm:pt>
    <dgm:pt modelId="{9A431B6C-419A-8641-B38A-C94FDB8AE560}" type="pres">
      <dgm:prSet presAssocID="{4971ED77-FFD7-7E42-B3A3-D42FECA4243D}" presName="sibTrans" presStyleLbl="node1" presStyleIdx="1" presStyleCnt="5"/>
      <dgm:spPr/>
    </dgm:pt>
    <dgm:pt modelId="{1692155A-F5D8-904D-9231-88B2EC1C6AD3}" type="pres">
      <dgm:prSet presAssocID="{5218FA24-CCFE-8C47-933D-658D922EB6D1}" presName="dummy" presStyleCnt="0"/>
      <dgm:spPr/>
    </dgm:pt>
    <dgm:pt modelId="{EAFCDAA3-3FDD-0E47-8EA3-7A4B6BA08F4A}" type="pres">
      <dgm:prSet presAssocID="{5218FA24-CCFE-8C47-933D-658D922EB6D1}" presName="node" presStyleLbl="revTx" presStyleIdx="2" presStyleCnt="5">
        <dgm:presLayoutVars>
          <dgm:bulletEnabled val="1"/>
        </dgm:presLayoutVars>
      </dgm:prSet>
      <dgm:spPr/>
    </dgm:pt>
    <dgm:pt modelId="{7210DCB5-8A03-2448-BADD-CCA72B468A61}" type="pres">
      <dgm:prSet presAssocID="{2B7A5266-5FAE-1244-9230-28B01B72288D}" presName="sibTrans" presStyleLbl="node1" presStyleIdx="2" presStyleCnt="5"/>
      <dgm:spPr/>
    </dgm:pt>
    <dgm:pt modelId="{FC6D780F-6E34-0D47-91EC-9403252DB315}" type="pres">
      <dgm:prSet presAssocID="{4F6E15B5-E17F-2A46-ABAF-1A0CDE4BF325}" presName="dummy" presStyleCnt="0"/>
      <dgm:spPr/>
    </dgm:pt>
    <dgm:pt modelId="{53124461-C893-E441-8F78-A9D71AC52DE6}" type="pres">
      <dgm:prSet presAssocID="{4F6E15B5-E17F-2A46-ABAF-1A0CDE4BF325}" presName="node" presStyleLbl="revTx" presStyleIdx="3" presStyleCnt="5">
        <dgm:presLayoutVars>
          <dgm:bulletEnabled val="1"/>
        </dgm:presLayoutVars>
      </dgm:prSet>
      <dgm:spPr/>
    </dgm:pt>
    <dgm:pt modelId="{64634BB9-CD04-1544-B9A9-383CAB17C3A9}" type="pres">
      <dgm:prSet presAssocID="{29FA5F9D-F87D-D449-943C-3AF0AB941B32}" presName="sibTrans" presStyleLbl="node1" presStyleIdx="3" presStyleCnt="5"/>
      <dgm:spPr/>
    </dgm:pt>
    <dgm:pt modelId="{250A7EE7-AC84-CC4E-BACA-D13124CF1FC7}" type="pres">
      <dgm:prSet presAssocID="{493B6E06-6A4B-7C41-A700-7212E97D771F}" presName="dummy" presStyleCnt="0"/>
      <dgm:spPr/>
    </dgm:pt>
    <dgm:pt modelId="{0F011057-9A25-8843-9B4F-7B69153780CF}" type="pres">
      <dgm:prSet presAssocID="{493B6E06-6A4B-7C41-A700-7212E97D771F}" presName="node" presStyleLbl="revTx" presStyleIdx="4" presStyleCnt="5">
        <dgm:presLayoutVars>
          <dgm:bulletEnabled val="1"/>
        </dgm:presLayoutVars>
      </dgm:prSet>
      <dgm:spPr/>
    </dgm:pt>
    <dgm:pt modelId="{8E0C84DF-0561-5248-9985-A607043D6F4D}" type="pres">
      <dgm:prSet presAssocID="{374709AC-C74B-6743-9481-D1E54DBCBE13}" presName="sibTrans" presStyleLbl="node1" presStyleIdx="4" presStyleCnt="5"/>
      <dgm:spPr/>
    </dgm:pt>
  </dgm:ptLst>
  <dgm:cxnLst>
    <dgm:cxn modelId="{BF55A30A-F903-654E-A33C-BB4407C9D108}" srcId="{7E1842A3-35D2-A546-9066-CE0FF57227AD}" destId="{602CD7F5-695B-CA4A-8EAA-91CE1F3F3064}" srcOrd="1" destOrd="0" parTransId="{FDAB520A-F58E-1C41-BA92-0B02CD51CFBD}" sibTransId="{4971ED77-FFD7-7E42-B3A3-D42FECA4243D}"/>
    <dgm:cxn modelId="{AFFF7724-B2DE-2140-B24D-6B9B5F724B8B}" type="presOf" srcId="{65A4721E-6ABC-C74A-8C3D-21047D1A1A6C}" destId="{2F4D02B5-4071-AF45-BB48-1CFE64DBB80C}" srcOrd="0" destOrd="0" presId="urn:microsoft.com/office/officeart/2005/8/layout/cycle1"/>
    <dgm:cxn modelId="{7F53AA39-7C3E-1842-8C6E-8D035186589D}" type="presOf" srcId="{4971ED77-FFD7-7E42-B3A3-D42FECA4243D}" destId="{9A431B6C-419A-8641-B38A-C94FDB8AE560}" srcOrd="0" destOrd="0" presId="urn:microsoft.com/office/officeart/2005/8/layout/cycle1"/>
    <dgm:cxn modelId="{45522A40-F4AA-0242-8DFA-256E72BD7AF5}" srcId="{7E1842A3-35D2-A546-9066-CE0FF57227AD}" destId="{493B6E06-6A4B-7C41-A700-7212E97D771F}" srcOrd="4" destOrd="0" parTransId="{5EC91852-2BCB-1148-8D27-EFFDBFA513D5}" sibTransId="{374709AC-C74B-6743-9481-D1E54DBCBE13}"/>
    <dgm:cxn modelId="{4EC39C46-F06F-A24F-AF70-03280A4CF36D}" srcId="{7E1842A3-35D2-A546-9066-CE0FF57227AD}" destId="{4F6E15B5-E17F-2A46-ABAF-1A0CDE4BF325}" srcOrd="3" destOrd="0" parTransId="{753BD916-ED13-AA45-AC48-7EEEE5A04B93}" sibTransId="{29FA5F9D-F87D-D449-943C-3AF0AB941B32}"/>
    <dgm:cxn modelId="{69B8E656-2FAC-6C49-9B97-EEC6CB6B6169}" type="presOf" srcId="{493B6E06-6A4B-7C41-A700-7212E97D771F}" destId="{0F011057-9A25-8843-9B4F-7B69153780CF}" srcOrd="0" destOrd="0" presId="urn:microsoft.com/office/officeart/2005/8/layout/cycle1"/>
    <dgm:cxn modelId="{86C3226B-2C02-2A45-95A8-C7171913AA37}" type="presOf" srcId="{4F6E15B5-E17F-2A46-ABAF-1A0CDE4BF325}" destId="{53124461-C893-E441-8F78-A9D71AC52DE6}" srcOrd="0" destOrd="0" presId="urn:microsoft.com/office/officeart/2005/8/layout/cycle1"/>
    <dgm:cxn modelId="{DF0BBF6B-109B-A74D-8C17-E6C1616C5713}" type="presOf" srcId="{2B7A5266-5FAE-1244-9230-28B01B72288D}" destId="{7210DCB5-8A03-2448-BADD-CCA72B468A61}" srcOrd="0" destOrd="0" presId="urn:microsoft.com/office/officeart/2005/8/layout/cycle1"/>
    <dgm:cxn modelId="{8542A085-A24F-594E-9381-2F2F2625A075}" type="presOf" srcId="{602CD7F5-695B-CA4A-8EAA-91CE1F3F3064}" destId="{E7465A14-25F9-684C-9B1D-25E428F98353}" srcOrd="0" destOrd="0" presId="urn:microsoft.com/office/officeart/2005/8/layout/cycle1"/>
    <dgm:cxn modelId="{69D24291-A50F-A44A-8C39-9BEFB371A301}" type="presOf" srcId="{29FA5F9D-F87D-D449-943C-3AF0AB941B32}" destId="{64634BB9-CD04-1544-B9A9-383CAB17C3A9}" srcOrd="0" destOrd="0" presId="urn:microsoft.com/office/officeart/2005/8/layout/cycle1"/>
    <dgm:cxn modelId="{2870FA96-6906-4A4D-8D85-091DBC89D4AE}" type="presOf" srcId="{374709AC-C74B-6743-9481-D1E54DBCBE13}" destId="{8E0C84DF-0561-5248-9985-A607043D6F4D}" srcOrd="0" destOrd="0" presId="urn:microsoft.com/office/officeart/2005/8/layout/cycle1"/>
    <dgm:cxn modelId="{DA45AFAB-8A0D-374D-9657-E105D9A9D68C}" type="presOf" srcId="{9F034624-27CB-6A49-9B5B-B136C7E46765}" destId="{DC1EBFD9-94EB-C04C-AE7F-946CAAD5A2DD}" srcOrd="0" destOrd="0" presId="urn:microsoft.com/office/officeart/2005/8/layout/cycle1"/>
    <dgm:cxn modelId="{B90A9BB6-3D93-CE4C-BEE5-3A9E8C8F3BB9}" type="presOf" srcId="{7E1842A3-35D2-A546-9066-CE0FF57227AD}" destId="{5803436D-69A1-FE48-A7B1-6A0B76651772}" srcOrd="0" destOrd="0" presId="urn:microsoft.com/office/officeart/2005/8/layout/cycle1"/>
    <dgm:cxn modelId="{24A861C0-3B91-C549-8C97-36A733F4B038}" srcId="{7E1842A3-35D2-A546-9066-CE0FF57227AD}" destId="{5218FA24-CCFE-8C47-933D-658D922EB6D1}" srcOrd="2" destOrd="0" parTransId="{35DA084D-D1D3-5B41-96E5-C209E7423D0A}" sibTransId="{2B7A5266-5FAE-1244-9230-28B01B72288D}"/>
    <dgm:cxn modelId="{C589D6C8-5163-494F-8685-2C59418140B5}" srcId="{7E1842A3-35D2-A546-9066-CE0FF57227AD}" destId="{9F034624-27CB-6A49-9B5B-B136C7E46765}" srcOrd="0" destOrd="0" parTransId="{48787511-5AC7-714E-AF4A-5F40A104FD74}" sibTransId="{65A4721E-6ABC-C74A-8C3D-21047D1A1A6C}"/>
    <dgm:cxn modelId="{AB8E1CE7-D234-C742-835D-F661178C2FBC}" type="presOf" srcId="{5218FA24-CCFE-8C47-933D-658D922EB6D1}" destId="{EAFCDAA3-3FDD-0E47-8EA3-7A4B6BA08F4A}" srcOrd="0" destOrd="0" presId="urn:microsoft.com/office/officeart/2005/8/layout/cycle1"/>
    <dgm:cxn modelId="{34021C1D-2C85-504F-BEFE-0E1545B56864}" type="presParOf" srcId="{5803436D-69A1-FE48-A7B1-6A0B76651772}" destId="{0139ED4E-CD59-964D-9E29-D47C31DAFA64}" srcOrd="0" destOrd="0" presId="urn:microsoft.com/office/officeart/2005/8/layout/cycle1"/>
    <dgm:cxn modelId="{9C909EA9-0C00-4845-B6DD-600ED3C4FC46}" type="presParOf" srcId="{5803436D-69A1-FE48-A7B1-6A0B76651772}" destId="{DC1EBFD9-94EB-C04C-AE7F-946CAAD5A2DD}" srcOrd="1" destOrd="0" presId="urn:microsoft.com/office/officeart/2005/8/layout/cycle1"/>
    <dgm:cxn modelId="{9F7732B5-1CBA-074D-BCF3-8959DE56C97F}" type="presParOf" srcId="{5803436D-69A1-FE48-A7B1-6A0B76651772}" destId="{2F4D02B5-4071-AF45-BB48-1CFE64DBB80C}" srcOrd="2" destOrd="0" presId="urn:microsoft.com/office/officeart/2005/8/layout/cycle1"/>
    <dgm:cxn modelId="{1E397D76-723A-8E4D-ACA3-58C9D526D556}" type="presParOf" srcId="{5803436D-69A1-FE48-A7B1-6A0B76651772}" destId="{0CCA8014-DB6F-1F46-9DA8-3BBDE5ABA4BB}" srcOrd="3" destOrd="0" presId="urn:microsoft.com/office/officeart/2005/8/layout/cycle1"/>
    <dgm:cxn modelId="{D0613C2C-3C7C-DC41-A8D2-0819F74D8DB6}" type="presParOf" srcId="{5803436D-69A1-FE48-A7B1-6A0B76651772}" destId="{E7465A14-25F9-684C-9B1D-25E428F98353}" srcOrd="4" destOrd="0" presId="urn:microsoft.com/office/officeart/2005/8/layout/cycle1"/>
    <dgm:cxn modelId="{7C16D58C-FD24-B148-B0E1-57DDDBA21E60}" type="presParOf" srcId="{5803436D-69A1-FE48-A7B1-6A0B76651772}" destId="{9A431B6C-419A-8641-B38A-C94FDB8AE560}" srcOrd="5" destOrd="0" presId="urn:microsoft.com/office/officeart/2005/8/layout/cycle1"/>
    <dgm:cxn modelId="{2ED98D1C-1E6B-CE42-B5AA-3191A89F23F8}" type="presParOf" srcId="{5803436D-69A1-FE48-A7B1-6A0B76651772}" destId="{1692155A-F5D8-904D-9231-88B2EC1C6AD3}" srcOrd="6" destOrd="0" presId="urn:microsoft.com/office/officeart/2005/8/layout/cycle1"/>
    <dgm:cxn modelId="{997AE879-236C-9249-B84A-3428A0DA4E93}" type="presParOf" srcId="{5803436D-69A1-FE48-A7B1-6A0B76651772}" destId="{EAFCDAA3-3FDD-0E47-8EA3-7A4B6BA08F4A}" srcOrd="7" destOrd="0" presId="urn:microsoft.com/office/officeart/2005/8/layout/cycle1"/>
    <dgm:cxn modelId="{2C6C3D9A-3D46-584A-A3D2-0486353D5E46}" type="presParOf" srcId="{5803436D-69A1-FE48-A7B1-6A0B76651772}" destId="{7210DCB5-8A03-2448-BADD-CCA72B468A61}" srcOrd="8" destOrd="0" presId="urn:microsoft.com/office/officeart/2005/8/layout/cycle1"/>
    <dgm:cxn modelId="{30FF4881-4A47-E344-8238-835E834B6CA2}" type="presParOf" srcId="{5803436D-69A1-FE48-A7B1-6A0B76651772}" destId="{FC6D780F-6E34-0D47-91EC-9403252DB315}" srcOrd="9" destOrd="0" presId="urn:microsoft.com/office/officeart/2005/8/layout/cycle1"/>
    <dgm:cxn modelId="{9ABB7222-84C6-214A-9D7D-69093BFE7784}" type="presParOf" srcId="{5803436D-69A1-FE48-A7B1-6A0B76651772}" destId="{53124461-C893-E441-8F78-A9D71AC52DE6}" srcOrd="10" destOrd="0" presId="urn:microsoft.com/office/officeart/2005/8/layout/cycle1"/>
    <dgm:cxn modelId="{B30783B5-FFAD-B947-90E3-3AFBA0D98D7E}" type="presParOf" srcId="{5803436D-69A1-FE48-A7B1-6A0B76651772}" destId="{64634BB9-CD04-1544-B9A9-383CAB17C3A9}" srcOrd="11" destOrd="0" presId="urn:microsoft.com/office/officeart/2005/8/layout/cycle1"/>
    <dgm:cxn modelId="{8D9548B9-2215-AE4E-A49F-3FE305AF76B7}" type="presParOf" srcId="{5803436D-69A1-FE48-A7B1-6A0B76651772}" destId="{250A7EE7-AC84-CC4E-BACA-D13124CF1FC7}" srcOrd="12" destOrd="0" presId="urn:microsoft.com/office/officeart/2005/8/layout/cycle1"/>
    <dgm:cxn modelId="{39D80B82-6E27-BD4E-8B25-CBF1F5644B9D}" type="presParOf" srcId="{5803436D-69A1-FE48-A7B1-6A0B76651772}" destId="{0F011057-9A25-8843-9B4F-7B69153780CF}" srcOrd="13" destOrd="0" presId="urn:microsoft.com/office/officeart/2005/8/layout/cycle1"/>
    <dgm:cxn modelId="{63170829-366E-EA4B-8DE4-4160F73B6A9C}" type="presParOf" srcId="{5803436D-69A1-FE48-A7B1-6A0B76651772}" destId="{8E0C84DF-0561-5248-9985-A607043D6F4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1069D83-590B-194F-9158-A89BAEEBCFC2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09A299-3CD2-9146-B5A6-D928655D6D5A}">
      <dgm:prSet phldrT="[Text]"/>
      <dgm:spPr/>
      <dgm:t>
        <a:bodyPr/>
        <a:lstStyle/>
        <a:p>
          <a:r>
            <a:rPr lang="en-US"/>
            <a:t>Perform Checking</a:t>
          </a:r>
          <a:endParaRPr lang="en-US" dirty="0"/>
        </a:p>
      </dgm:t>
    </dgm:pt>
    <dgm:pt modelId="{7E915553-38BB-524D-8C9E-98CD2835D797}" type="parTrans" cxnId="{61BBD4D3-AB05-7D4B-BDE8-F0153F7F00C2}">
      <dgm:prSet/>
      <dgm:spPr/>
      <dgm:t>
        <a:bodyPr/>
        <a:lstStyle/>
        <a:p>
          <a:endParaRPr lang="en-US"/>
        </a:p>
      </dgm:t>
    </dgm:pt>
    <dgm:pt modelId="{249F3E4B-BB47-7840-8835-B428D943A416}" type="sibTrans" cxnId="{61BBD4D3-AB05-7D4B-BDE8-F0153F7F00C2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EF25157-D4DA-F143-AF3B-CBD8801321FC}">
      <dgm:prSet phldrT="[Text]"/>
      <dgm:spPr/>
      <dgm:t>
        <a:bodyPr/>
        <a:lstStyle/>
        <a:p>
          <a:r>
            <a:rPr lang="en-US" dirty="0"/>
            <a:t>receive confirmation</a:t>
          </a:r>
        </a:p>
      </dgm:t>
    </dgm:pt>
    <dgm:pt modelId="{9CFEA310-C1CD-114C-9150-7C87DE2552A5}" type="parTrans" cxnId="{031B0FC5-922F-694F-B600-999ACBD0A039}">
      <dgm:prSet/>
      <dgm:spPr/>
      <dgm:t>
        <a:bodyPr/>
        <a:lstStyle/>
        <a:p>
          <a:endParaRPr lang="en-US"/>
        </a:p>
      </dgm:t>
    </dgm:pt>
    <dgm:pt modelId="{70CC3D87-847A-B04E-8086-282477986DE7}" type="sibTrans" cxnId="{031B0FC5-922F-694F-B600-999ACBD0A039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603E04B-A48C-3F41-A4A9-DB3442C4AEC1}">
      <dgm:prSet phldrT="[Text]"/>
      <dgm:spPr/>
      <dgm:t>
        <a:bodyPr/>
        <a:lstStyle/>
        <a:p>
          <a:r>
            <a:rPr lang="en-US" dirty="0"/>
            <a:t>commit transaction</a:t>
          </a:r>
        </a:p>
      </dgm:t>
    </dgm:pt>
    <dgm:pt modelId="{C24425A3-7B93-A14B-8E1F-16A00A191CBC}" type="parTrans" cxnId="{72FC0A61-BD95-F64B-9166-18EEC1137A97}">
      <dgm:prSet/>
      <dgm:spPr/>
      <dgm:t>
        <a:bodyPr/>
        <a:lstStyle/>
        <a:p>
          <a:endParaRPr lang="en-US"/>
        </a:p>
      </dgm:t>
    </dgm:pt>
    <dgm:pt modelId="{062FCC2C-6C3D-C74C-8AB9-4B6AE1D366C7}" type="sibTrans" cxnId="{72FC0A61-BD95-F64B-9166-18EEC1137A97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320BD0F-5C64-2C41-BEE2-8F4ED7C1087D}" type="pres">
      <dgm:prSet presAssocID="{21069D83-590B-194F-9158-A89BAEEBCFC2}" presName="cycle" presStyleCnt="0">
        <dgm:presLayoutVars>
          <dgm:dir/>
          <dgm:resizeHandles val="exact"/>
        </dgm:presLayoutVars>
      </dgm:prSet>
      <dgm:spPr/>
    </dgm:pt>
    <dgm:pt modelId="{346F4D1A-E589-C840-9DE1-AFD61282FBB5}" type="pres">
      <dgm:prSet presAssocID="{1609A299-3CD2-9146-B5A6-D928655D6D5A}" presName="dummy" presStyleCnt="0"/>
      <dgm:spPr/>
    </dgm:pt>
    <dgm:pt modelId="{39A957BB-6848-044D-BA47-6A4A0621133A}" type="pres">
      <dgm:prSet presAssocID="{1609A299-3CD2-9146-B5A6-D928655D6D5A}" presName="node" presStyleLbl="revTx" presStyleIdx="0" presStyleCnt="3">
        <dgm:presLayoutVars>
          <dgm:bulletEnabled val="1"/>
        </dgm:presLayoutVars>
      </dgm:prSet>
      <dgm:spPr/>
    </dgm:pt>
    <dgm:pt modelId="{19F80668-9B79-6240-888E-FF4533CA2876}" type="pres">
      <dgm:prSet presAssocID="{249F3E4B-BB47-7840-8835-B428D943A416}" presName="sibTrans" presStyleLbl="node1" presStyleIdx="0" presStyleCnt="3"/>
      <dgm:spPr/>
    </dgm:pt>
    <dgm:pt modelId="{07EC5F1A-E672-3348-B728-12BAE35098CC}" type="pres">
      <dgm:prSet presAssocID="{CEF25157-D4DA-F143-AF3B-CBD8801321FC}" presName="dummy" presStyleCnt="0"/>
      <dgm:spPr/>
    </dgm:pt>
    <dgm:pt modelId="{F4CEAB4A-E04E-764C-A2E3-B5DD2444E2CB}" type="pres">
      <dgm:prSet presAssocID="{CEF25157-D4DA-F143-AF3B-CBD8801321FC}" presName="node" presStyleLbl="revTx" presStyleIdx="1" presStyleCnt="3">
        <dgm:presLayoutVars>
          <dgm:bulletEnabled val="1"/>
        </dgm:presLayoutVars>
      </dgm:prSet>
      <dgm:spPr/>
    </dgm:pt>
    <dgm:pt modelId="{7CD8AC59-E0CC-CF4B-9A49-FA73552BB12A}" type="pres">
      <dgm:prSet presAssocID="{70CC3D87-847A-B04E-8086-282477986DE7}" presName="sibTrans" presStyleLbl="node1" presStyleIdx="1" presStyleCnt="3"/>
      <dgm:spPr/>
    </dgm:pt>
    <dgm:pt modelId="{0C4CCC0C-6469-E743-BEDD-20B0306C01BE}" type="pres">
      <dgm:prSet presAssocID="{0603E04B-A48C-3F41-A4A9-DB3442C4AEC1}" presName="dummy" presStyleCnt="0"/>
      <dgm:spPr/>
    </dgm:pt>
    <dgm:pt modelId="{04C13EFA-7920-804C-A5A7-F2C2DA43A957}" type="pres">
      <dgm:prSet presAssocID="{0603E04B-A48C-3F41-A4A9-DB3442C4AEC1}" presName="node" presStyleLbl="revTx" presStyleIdx="2" presStyleCnt="3">
        <dgm:presLayoutVars>
          <dgm:bulletEnabled val="1"/>
        </dgm:presLayoutVars>
      </dgm:prSet>
      <dgm:spPr/>
    </dgm:pt>
    <dgm:pt modelId="{247547AA-FAF5-2845-B0F2-C4C07C948B42}" type="pres">
      <dgm:prSet presAssocID="{062FCC2C-6C3D-C74C-8AB9-4B6AE1D366C7}" presName="sibTrans" presStyleLbl="node1" presStyleIdx="2" presStyleCnt="3"/>
      <dgm:spPr/>
    </dgm:pt>
  </dgm:ptLst>
  <dgm:cxnLst>
    <dgm:cxn modelId="{3425C018-E9EB-664A-8255-36330FFD215E}" type="presOf" srcId="{1609A299-3CD2-9146-B5A6-D928655D6D5A}" destId="{39A957BB-6848-044D-BA47-6A4A0621133A}" srcOrd="0" destOrd="0" presId="urn:microsoft.com/office/officeart/2005/8/layout/cycle1"/>
    <dgm:cxn modelId="{CCD29C4F-83D1-4442-BEAA-04A3BE2B94D3}" type="presOf" srcId="{0603E04B-A48C-3F41-A4A9-DB3442C4AEC1}" destId="{04C13EFA-7920-804C-A5A7-F2C2DA43A957}" srcOrd="0" destOrd="0" presId="urn:microsoft.com/office/officeart/2005/8/layout/cycle1"/>
    <dgm:cxn modelId="{72FC0A61-BD95-F64B-9166-18EEC1137A97}" srcId="{21069D83-590B-194F-9158-A89BAEEBCFC2}" destId="{0603E04B-A48C-3F41-A4A9-DB3442C4AEC1}" srcOrd="2" destOrd="0" parTransId="{C24425A3-7B93-A14B-8E1F-16A00A191CBC}" sibTransId="{062FCC2C-6C3D-C74C-8AB9-4B6AE1D366C7}"/>
    <dgm:cxn modelId="{99A42B69-05DB-3347-84BD-730E79DF8E41}" type="presOf" srcId="{062FCC2C-6C3D-C74C-8AB9-4B6AE1D366C7}" destId="{247547AA-FAF5-2845-B0F2-C4C07C948B42}" srcOrd="0" destOrd="0" presId="urn:microsoft.com/office/officeart/2005/8/layout/cycle1"/>
    <dgm:cxn modelId="{EF86A27F-2841-904C-931B-1920ADAEE277}" type="presOf" srcId="{CEF25157-D4DA-F143-AF3B-CBD8801321FC}" destId="{F4CEAB4A-E04E-764C-A2E3-B5DD2444E2CB}" srcOrd="0" destOrd="0" presId="urn:microsoft.com/office/officeart/2005/8/layout/cycle1"/>
    <dgm:cxn modelId="{924DB688-9251-D04B-AFD8-68E0C4C46997}" type="presOf" srcId="{21069D83-590B-194F-9158-A89BAEEBCFC2}" destId="{F320BD0F-5C64-2C41-BEE2-8F4ED7C1087D}" srcOrd="0" destOrd="0" presId="urn:microsoft.com/office/officeart/2005/8/layout/cycle1"/>
    <dgm:cxn modelId="{031B0FC5-922F-694F-B600-999ACBD0A039}" srcId="{21069D83-590B-194F-9158-A89BAEEBCFC2}" destId="{CEF25157-D4DA-F143-AF3B-CBD8801321FC}" srcOrd="1" destOrd="0" parTransId="{9CFEA310-C1CD-114C-9150-7C87DE2552A5}" sibTransId="{70CC3D87-847A-B04E-8086-282477986DE7}"/>
    <dgm:cxn modelId="{61BBD4D3-AB05-7D4B-BDE8-F0153F7F00C2}" srcId="{21069D83-590B-194F-9158-A89BAEEBCFC2}" destId="{1609A299-3CD2-9146-B5A6-D928655D6D5A}" srcOrd="0" destOrd="0" parTransId="{7E915553-38BB-524D-8C9E-98CD2835D797}" sibTransId="{249F3E4B-BB47-7840-8835-B428D943A416}"/>
    <dgm:cxn modelId="{BAD06FE6-4650-124E-8536-21F483C8C0D0}" type="presOf" srcId="{249F3E4B-BB47-7840-8835-B428D943A416}" destId="{19F80668-9B79-6240-888E-FF4533CA2876}" srcOrd="0" destOrd="0" presId="urn:microsoft.com/office/officeart/2005/8/layout/cycle1"/>
    <dgm:cxn modelId="{A5730DFF-EB1B-7B48-8CF4-A9C68BCDF7C8}" type="presOf" srcId="{70CC3D87-847A-B04E-8086-282477986DE7}" destId="{7CD8AC59-E0CC-CF4B-9A49-FA73552BB12A}" srcOrd="0" destOrd="0" presId="urn:microsoft.com/office/officeart/2005/8/layout/cycle1"/>
    <dgm:cxn modelId="{4700A7A6-0EFC-C94D-88CC-3CB6070FB3DF}" type="presParOf" srcId="{F320BD0F-5C64-2C41-BEE2-8F4ED7C1087D}" destId="{346F4D1A-E589-C840-9DE1-AFD61282FBB5}" srcOrd="0" destOrd="0" presId="urn:microsoft.com/office/officeart/2005/8/layout/cycle1"/>
    <dgm:cxn modelId="{6164282E-D110-3B4C-9BBC-565A5488F79B}" type="presParOf" srcId="{F320BD0F-5C64-2C41-BEE2-8F4ED7C1087D}" destId="{39A957BB-6848-044D-BA47-6A4A0621133A}" srcOrd="1" destOrd="0" presId="urn:microsoft.com/office/officeart/2005/8/layout/cycle1"/>
    <dgm:cxn modelId="{56E8F2C9-2EEE-F142-AD40-409F8135A5EB}" type="presParOf" srcId="{F320BD0F-5C64-2C41-BEE2-8F4ED7C1087D}" destId="{19F80668-9B79-6240-888E-FF4533CA2876}" srcOrd="2" destOrd="0" presId="urn:microsoft.com/office/officeart/2005/8/layout/cycle1"/>
    <dgm:cxn modelId="{C65EDEB5-2DB6-7348-AD80-597C8E0078E8}" type="presParOf" srcId="{F320BD0F-5C64-2C41-BEE2-8F4ED7C1087D}" destId="{07EC5F1A-E672-3348-B728-12BAE35098CC}" srcOrd="3" destOrd="0" presId="urn:microsoft.com/office/officeart/2005/8/layout/cycle1"/>
    <dgm:cxn modelId="{839A836D-F325-0048-BE7F-7E19FA70971A}" type="presParOf" srcId="{F320BD0F-5C64-2C41-BEE2-8F4ED7C1087D}" destId="{F4CEAB4A-E04E-764C-A2E3-B5DD2444E2CB}" srcOrd="4" destOrd="0" presId="urn:microsoft.com/office/officeart/2005/8/layout/cycle1"/>
    <dgm:cxn modelId="{28E73E96-5ED3-3741-ACB5-03EB6A820ADC}" type="presParOf" srcId="{F320BD0F-5C64-2C41-BEE2-8F4ED7C1087D}" destId="{7CD8AC59-E0CC-CF4B-9A49-FA73552BB12A}" srcOrd="5" destOrd="0" presId="urn:microsoft.com/office/officeart/2005/8/layout/cycle1"/>
    <dgm:cxn modelId="{714E1E2E-6590-1341-B07E-37951A767602}" type="presParOf" srcId="{F320BD0F-5C64-2C41-BEE2-8F4ED7C1087D}" destId="{0C4CCC0C-6469-E743-BEDD-20B0306C01BE}" srcOrd="6" destOrd="0" presId="urn:microsoft.com/office/officeart/2005/8/layout/cycle1"/>
    <dgm:cxn modelId="{8CA42930-BAA7-E542-B8E5-DB510CD46BB2}" type="presParOf" srcId="{F320BD0F-5C64-2C41-BEE2-8F4ED7C1087D}" destId="{04C13EFA-7920-804C-A5A7-F2C2DA43A957}" srcOrd="7" destOrd="0" presId="urn:microsoft.com/office/officeart/2005/8/layout/cycle1"/>
    <dgm:cxn modelId="{7B3CE6D9-68C5-5640-AA4F-9E1B17DFD164}" type="presParOf" srcId="{F320BD0F-5C64-2C41-BEE2-8F4ED7C1087D}" destId="{247547AA-FAF5-2845-B0F2-C4C07C948B42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E341422-42F4-984F-8824-0C48DCF2B13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69134D-FBF2-E549-B603-29530AF14D0F}">
      <dgm:prSet phldrT="[Text]"/>
      <dgm:spPr/>
      <dgm:t>
        <a:bodyPr/>
        <a:lstStyle/>
        <a:p>
          <a:r>
            <a:rPr lang="en-US"/>
            <a:t> </a:t>
          </a:r>
          <a:endParaRPr lang="en-US" dirty="0"/>
        </a:p>
      </dgm:t>
    </dgm:pt>
    <dgm:pt modelId="{6F621A83-DC88-174B-A4F5-E2ADCA5176C2}" type="parTrans" cxnId="{281DC0CE-CAC4-5749-8039-F2A7C593DDF1}">
      <dgm:prSet/>
      <dgm:spPr/>
      <dgm:t>
        <a:bodyPr/>
        <a:lstStyle/>
        <a:p>
          <a:endParaRPr lang="en-US"/>
        </a:p>
      </dgm:t>
    </dgm:pt>
    <dgm:pt modelId="{54E87377-26CB-6648-B438-EE1368222638}" type="sibTrans" cxnId="{281DC0CE-CAC4-5749-8039-F2A7C593DDF1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41925DB-BC2E-5B4C-B768-66A083135536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EE2853C-BD82-1141-8D02-086DAACAB82A}" type="parTrans" cxnId="{F0E6FEEC-ECCC-5E45-B0B3-29EEA351EDE4}">
      <dgm:prSet/>
      <dgm:spPr/>
      <dgm:t>
        <a:bodyPr/>
        <a:lstStyle/>
        <a:p>
          <a:endParaRPr lang="en-US"/>
        </a:p>
      </dgm:t>
    </dgm:pt>
    <dgm:pt modelId="{352A3AC2-6B2B-DA4F-A820-F2C20416A825}" type="sibTrans" cxnId="{F0E6FEEC-ECCC-5E45-B0B3-29EEA351EDE4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E374DCAA-1BCF-9441-B8E5-86376F44079F}" type="pres">
      <dgm:prSet presAssocID="{EE341422-42F4-984F-8824-0C48DCF2B138}" presName="cycle" presStyleCnt="0">
        <dgm:presLayoutVars>
          <dgm:dir/>
          <dgm:resizeHandles val="exact"/>
        </dgm:presLayoutVars>
      </dgm:prSet>
      <dgm:spPr/>
    </dgm:pt>
    <dgm:pt modelId="{414D7220-79AB-0147-931A-9D9FC77C7E09}" type="pres">
      <dgm:prSet presAssocID="{5E69134D-FBF2-E549-B603-29530AF14D0F}" presName="dummy" presStyleCnt="0"/>
      <dgm:spPr/>
    </dgm:pt>
    <dgm:pt modelId="{BDB8D6E3-A856-8144-A853-FE02F3B4ABE7}" type="pres">
      <dgm:prSet presAssocID="{5E69134D-FBF2-E549-B603-29530AF14D0F}" presName="node" presStyleLbl="revTx" presStyleIdx="0" presStyleCnt="2">
        <dgm:presLayoutVars>
          <dgm:bulletEnabled val="1"/>
        </dgm:presLayoutVars>
      </dgm:prSet>
      <dgm:spPr/>
    </dgm:pt>
    <dgm:pt modelId="{6D946487-379A-BE4B-A6CD-A107747F4BBC}" type="pres">
      <dgm:prSet presAssocID="{54E87377-26CB-6648-B438-EE1368222638}" presName="sibTrans" presStyleLbl="node1" presStyleIdx="0" presStyleCnt="2"/>
      <dgm:spPr/>
    </dgm:pt>
    <dgm:pt modelId="{5C0A05F2-0EDB-7B40-86E8-F9633DC65100}" type="pres">
      <dgm:prSet presAssocID="{F41925DB-BC2E-5B4C-B768-66A083135536}" presName="dummy" presStyleCnt="0"/>
      <dgm:spPr/>
    </dgm:pt>
    <dgm:pt modelId="{748B0233-0866-3041-9EFD-A3267EB3DA55}" type="pres">
      <dgm:prSet presAssocID="{F41925DB-BC2E-5B4C-B768-66A083135536}" presName="node" presStyleLbl="revTx" presStyleIdx="1" presStyleCnt="2">
        <dgm:presLayoutVars>
          <dgm:bulletEnabled val="1"/>
        </dgm:presLayoutVars>
      </dgm:prSet>
      <dgm:spPr/>
    </dgm:pt>
    <dgm:pt modelId="{D8CEB44B-F0B7-BA4C-8757-902B05F9570D}" type="pres">
      <dgm:prSet presAssocID="{352A3AC2-6B2B-DA4F-A820-F2C20416A825}" presName="sibTrans" presStyleLbl="node1" presStyleIdx="1" presStyleCnt="2"/>
      <dgm:spPr/>
    </dgm:pt>
  </dgm:ptLst>
  <dgm:cxnLst>
    <dgm:cxn modelId="{BFF53905-BAA8-9B47-BD92-397E2C421C6D}" type="presOf" srcId="{352A3AC2-6B2B-DA4F-A820-F2C20416A825}" destId="{D8CEB44B-F0B7-BA4C-8757-902B05F9570D}" srcOrd="0" destOrd="0" presId="urn:microsoft.com/office/officeart/2005/8/layout/cycle1"/>
    <dgm:cxn modelId="{FA47D44B-6F61-DF4C-9390-AB25CF254CAE}" type="presOf" srcId="{54E87377-26CB-6648-B438-EE1368222638}" destId="{6D946487-379A-BE4B-A6CD-A107747F4BBC}" srcOrd="0" destOrd="0" presId="urn:microsoft.com/office/officeart/2005/8/layout/cycle1"/>
    <dgm:cxn modelId="{F90FA56C-76C8-B64D-9146-80A0E23D8CC9}" type="presOf" srcId="{F41925DB-BC2E-5B4C-B768-66A083135536}" destId="{748B0233-0866-3041-9EFD-A3267EB3DA55}" srcOrd="0" destOrd="0" presId="urn:microsoft.com/office/officeart/2005/8/layout/cycle1"/>
    <dgm:cxn modelId="{AB399FC7-084B-0046-A021-8B08D052D9B5}" type="presOf" srcId="{EE341422-42F4-984F-8824-0C48DCF2B138}" destId="{E374DCAA-1BCF-9441-B8E5-86376F44079F}" srcOrd="0" destOrd="0" presId="urn:microsoft.com/office/officeart/2005/8/layout/cycle1"/>
    <dgm:cxn modelId="{281DC0CE-CAC4-5749-8039-F2A7C593DDF1}" srcId="{EE341422-42F4-984F-8824-0C48DCF2B138}" destId="{5E69134D-FBF2-E549-B603-29530AF14D0F}" srcOrd="0" destOrd="0" parTransId="{6F621A83-DC88-174B-A4F5-E2ADCA5176C2}" sibTransId="{54E87377-26CB-6648-B438-EE1368222638}"/>
    <dgm:cxn modelId="{F1EAEDE4-18D1-4741-840F-46C976ADA108}" type="presOf" srcId="{5E69134D-FBF2-E549-B603-29530AF14D0F}" destId="{BDB8D6E3-A856-8144-A853-FE02F3B4ABE7}" srcOrd="0" destOrd="0" presId="urn:microsoft.com/office/officeart/2005/8/layout/cycle1"/>
    <dgm:cxn modelId="{F0E6FEEC-ECCC-5E45-B0B3-29EEA351EDE4}" srcId="{EE341422-42F4-984F-8824-0C48DCF2B138}" destId="{F41925DB-BC2E-5B4C-B768-66A083135536}" srcOrd="1" destOrd="0" parTransId="{AEE2853C-BD82-1141-8D02-086DAACAB82A}" sibTransId="{352A3AC2-6B2B-DA4F-A820-F2C20416A825}"/>
    <dgm:cxn modelId="{60380F83-8C24-384C-B915-4BCA00FFC06F}" type="presParOf" srcId="{E374DCAA-1BCF-9441-B8E5-86376F44079F}" destId="{414D7220-79AB-0147-931A-9D9FC77C7E09}" srcOrd="0" destOrd="0" presId="urn:microsoft.com/office/officeart/2005/8/layout/cycle1"/>
    <dgm:cxn modelId="{588A99A3-D59E-0645-8BC7-693DC0D43AFD}" type="presParOf" srcId="{E374DCAA-1BCF-9441-B8E5-86376F44079F}" destId="{BDB8D6E3-A856-8144-A853-FE02F3B4ABE7}" srcOrd="1" destOrd="0" presId="urn:microsoft.com/office/officeart/2005/8/layout/cycle1"/>
    <dgm:cxn modelId="{D7ABFBF4-C116-1D49-8245-FDB3B976045B}" type="presParOf" srcId="{E374DCAA-1BCF-9441-B8E5-86376F44079F}" destId="{6D946487-379A-BE4B-A6CD-A107747F4BBC}" srcOrd="2" destOrd="0" presId="urn:microsoft.com/office/officeart/2005/8/layout/cycle1"/>
    <dgm:cxn modelId="{942B26CA-09B5-4C43-A6F1-39C516606BEB}" type="presParOf" srcId="{E374DCAA-1BCF-9441-B8E5-86376F44079F}" destId="{5C0A05F2-0EDB-7B40-86E8-F9633DC65100}" srcOrd="3" destOrd="0" presId="urn:microsoft.com/office/officeart/2005/8/layout/cycle1"/>
    <dgm:cxn modelId="{E54B8744-440C-FF44-90BB-16AEEB21B090}" type="presParOf" srcId="{E374DCAA-1BCF-9441-B8E5-86376F44079F}" destId="{748B0233-0866-3041-9EFD-A3267EB3DA55}" srcOrd="4" destOrd="0" presId="urn:microsoft.com/office/officeart/2005/8/layout/cycle1"/>
    <dgm:cxn modelId="{E640E931-26ED-204C-A3E2-E0B30C9C6B7F}" type="presParOf" srcId="{E374DCAA-1BCF-9441-B8E5-86376F44079F}" destId="{D8CEB44B-F0B7-BA4C-8757-902B05F9570D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1781505" y="15186"/>
          <a:ext cx="515477" cy="515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Normal Science</a:t>
          </a:r>
        </a:p>
      </dsp:txBody>
      <dsp:txXfrm>
        <a:off x="1781505" y="15186"/>
        <a:ext cx="515477" cy="515477"/>
      </dsp:txXfrm>
    </dsp:sp>
    <dsp:sp modelId="{C3A2FB52-DAE4-1342-973F-1F1A9B44189F}">
      <dsp:nvSpPr>
        <dsp:cNvPr id="0" name=""/>
        <dsp:cNvSpPr/>
      </dsp:nvSpPr>
      <dsp:spPr>
        <a:xfrm>
          <a:off x="566731" y="10"/>
          <a:ext cx="1935424" cy="1935424"/>
        </a:xfrm>
        <a:prstGeom prst="circularArrow">
          <a:avLst>
            <a:gd name="adj1" fmla="val 5194"/>
            <a:gd name="adj2" fmla="val 335435"/>
            <a:gd name="adj3" fmla="val 21295191"/>
            <a:gd name="adj4" fmla="val 19764531"/>
            <a:gd name="adj5" fmla="val 605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2093489" y="975374"/>
          <a:ext cx="515477" cy="515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Model 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Drift</a:t>
          </a:r>
        </a:p>
      </dsp:txBody>
      <dsp:txXfrm>
        <a:off x="2093489" y="975374"/>
        <a:ext cx="515477" cy="515477"/>
      </dsp:txXfrm>
    </dsp:sp>
    <dsp:sp modelId="{43E86D08-C1F7-E644-8F62-6252305C9975}">
      <dsp:nvSpPr>
        <dsp:cNvPr id="0" name=""/>
        <dsp:cNvSpPr/>
      </dsp:nvSpPr>
      <dsp:spPr>
        <a:xfrm>
          <a:off x="566731" y="10"/>
          <a:ext cx="1935424" cy="1935424"/>
        </a:xfrm>
        <a:prstGeom prst="circularArrow">
          <a:avLst>
            <a:gd name="adj1" fmla="val 5194"/>
            <a:gd name="adj2" fmla="val 335435"/>
            <a:gd name="adj3" fmla="val 4016718"/>
            <a:gd name="adj4" fmla="val 2251578"/>
            <a:gd name="adj5" fmla="val 605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1276704" y="1568802"/>
          <a:ext cx="515477" cy="515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Model Crisis</a:t>
          </a:r>
        </a:p>
      </dsp:txBody>
      <dsp:txXfrm>
        <a:off x="1276704" y="1568802"/>
        <a:ext cx="515477" cy="515477"/>
      </dsp:txXfrm>
    </dsp:sp>
    <dsp:sp modelId="{31E129FE-E5D5-FB46-BD01-1F01A59E0FE8}">
      <dsp:nvSpPr>
        <dsp:cNvPr id="0" name=""/>
        <dsp:cNvSpPr/>
      </dsp:nvSpPr>
      <dsp:spPr>
        <a:xfrm>
          <a:off x="566731" y="10"/>
          <a:ext cx="1935424" cy="1935424"/>
        </a:xfrm>
        <a:prstGeom prst="circularArrow">
          <a:avLst>
            <a:gd name="adj1" fmla="val 5194"/>
            <a:gd name="adj2" fmla="val 335435"/>
            <a:gd name="adj3" fmla="val 8212987"/>
            <a:gd name="adj4" fmla="val 6447847"/>
            <a:gd name="adj5" fmla="val 605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459920" y="975374"/>
          <a:ext cx="515477" cy="515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Model Revolution</a:t>
          </a:r>
        </a:p>
      </dsp:txBody>
      <dsp:txXfrm>
        <a:off x="459920" y="975374"/>
        <a:ext cx="515477" cy="515477"/>
      </dsp:txXfrm>
    </dsp:sp>
    <dsp:sp modelId="{5B9DFB95-D16C-764A-A5DB-81AC099630B9}">
      <dsp:nvSpPr>
        <dsp:cNvPr id="0" name=""/>
        <dsp:cNvSpPr/>
      </dsp:nvSpPr>
      <dsp:spPr>
        <a:xfrm>
          <a:off x="566731" y="10"/>
          <a:ext cx="1935424" cy="1935424"/>
        </a:xfrm>
        <a:prstGeom prst="circularArrow">
          <a:avLst>
            <a:gd name="adj1" fmla="val 5194"/>
            <a:gd name="adj2" fmla="val 335435"/>
            <a:gd name="adj3" fmla="val 12300034"/>
            <a:gd name="adj4" fmla="val 10769374"/>
            <a:gd name="adj5" fmla="val 605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771904" y="15186"/>
          <a:ext cx="515477" cy="515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Change</a:t>
          </a:r>
        </a:p>
      </dsp:txBody>
      <dsp:txXfrm>
        <a:off x="771904" y="15186"/>
        <a:ext cx="515477" cy="515477"/>
      </dsp:txXfrm>
    </dsp:sp>
    <dsp:sp modelId="{7605BA16-B350-D749-B40A-7CCE0102499D}">
      <dsp:nvSpPr>
        <dsp:cNvPr id="0" name=""/>
        <dsp:cNvSpPr/>
      </dsp:nvSpPr>
      <dsp:spPr>
        <a:xfrm>
          <a:off x="566731" y="10"/>
          <a:ext cx="1935424" cy="1935424"/>
        </a:xfrm>
        <a:prstGeom prst="circularArrow">
          <a:avLst>
            <a:gd name="adj1" fmla="val 5194"/>
            <a:gd name="adj2" fmla="val 335435"/>
            <a:gd name="adj3" fmla="val 16867700"/>
            <a:gd name="adj4" fmla="val 15196865"/>
            <a:gd name="adj5" fmla="val 605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1781505" y="15186"/>
          <a:ext cx="515477" cy="515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Normal Science</a:t>
          </a:r>
        </a:p>
      </dsp:txBody>
      <dsp:txXfrm>
        <a:off x="1781505" y="15186"/>
        <a:ext cx="515477" cy="515477"/>
      </dsp:txXfrm>
    </dsp:sp>
    <dsp:sp modelId="{C3A2FB52-DAE4-1342-973F-1F1A9B44189F}">
      <dsp:nvSpPr>
        <dsp:cNvPr id="0" name=""/>
        <dsp:cNvSpPr/>
      </dsp:nvSpPr>
      <dsp:spPr>
        <a:xfrm>
          <a:off x="566731" y="10"/>
          <a:ext cx="1935424" cy="1935424"/>
        </a:xfrm>
        <a:prstGeom prst="circularArrow">
          <a:avLst>
            <a:gd name="adj1" fmla="val 5194"/>
            <a:gd name="adj2" fmla="val 335435"/>
            <a:gd name="adj3" fmla="val 21295191"/>
            <a:gd name="adj4" fmla="val 19764531"/>
            <a:gd name="adj5" fmla="val 605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2093489" y="975374"/>
          <a:ext cx="515477" cy="515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Model 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Drift</a:t>
          </a:r>
        </a:p>
      </dsp:txBody>
      <dsp:txXfrm>
        <a:off x="2093489" y="975374"/>
        <a:ext cx="515477" cy="515477"/>
      </dsp:txXfrm>
    </dsp:sp>
    <dsp:sp modelId="{43E86D08-C1F7-E644-8F62-6252305C9975}">
      <dsp:nvSpPr>
        <dsp:cNvPr id="0" name=""/>
        <dsp:cNvSpPr/>
      </dsp:nvSpPr>
      <dsp:spPr>
        <a:xfrm>
          <a:off x="566731" y="10"/>
          <a:ext cx="1935424" cy="1935424"/>
        </a:xfrm>
        <a:prstGeom prst="circularArrow">
          <a:avLst>
            <a:gd name="adj1" fmla="val 5194"/>
            <a:gd name="adj2" fmla="val 335435"/>
            <a:gd name="adj3" fmla="val 4016718"/>
            <a:gd name="adj4" fmla="val 2251578"/>
            <a:gd name="adj5" fmla="val 605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1276704" y="1568802"/>
          <a:ext cx="515477" cy="515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Model Crisis</a:t>
          </a:r>
        </a:p>
      </dsp:txBody>
      <dsp:txXfrm>
        <a:off x="1276704" y="1568802"/>
        <a:ext cx="515477" cy="515477"/>
      </dsp:txXfrm>
    </dsp:sp>
    <dsp:sp modelId="{31E129FE-E5D5-FB46-BD01-1F01A59E0FE8}">
      <dsp:nvSpPr>
        <dsp:cNvPr id="0" name=""/>
        <dsp:cNvSpPr/>
      </dsp:nvSpPr>
      <dsp:spPr>
        <a:xfrm>
          <a:off x="566731" y="10"/>
          <a:ext cx="1935424" cy="1935424"/>
        </a:xfrm>
        <a:prstGeom prst="circularArrow">
          <a:avLst>
            <a:gd name="adj1" fmla="val 5194"/>
            <a:gd name="adj2" fmla="val 335435"/>
            <a:gd name="adj3" fmla="val 8212987"/>
            <a:gd name="adj4" fmla="val 6447847"/>
            <a:gd name="adj5" fmla="val 605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459920" y="975374"/>
          <a:ext cx="515477" cy="515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Model Revolution</a:t>
          </a:r>
        </a:p>
      </dsp:txBody>
      <dsp:txXfrm>
        <a:off x="459920" y="975374"/>
        <a:ext cx="515477" cy="515477"/>
      </dsp:txXfrm>
    </dsp:sp>
    <dsp:sp modelId="{5B9DFB95-D16C-764A-A5DB-81AC099630B9}">
      <dsp:nvSpPr>
        <dsp:cNvPr id="0" name=""/>
        <dsp:cNvSpPr/>
      </dsp:nvSpPr>
      <dsp:spPr>
        <a:xfrm>
          <a:off x="566731" y="10"/>
          <a:ext cx="1935424" cy="1935424"/>
        </a:xfrm>
        <a:prstGeom prst="circularArrow">
          <a:avLst>
            <a:gd name="adj1" fmla="val 5194"/>
            <a:gd name="adj2" fmla="val 335435"/>
            <a:gd name="adj3" fmla="val 12300034"/>
            <a:gd name="adj4" fmla="val 10769374"/>
            <a:gd name="adj5" fmla="val 605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771904" y="15186"/>
          <a:ext cx="515477" cy="515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Change</a:t>
          </a:r>
        </a:p>
      </dsp:txBody>
      <dsp:txXfrm>
        <a:off x="771904" y="15186"/>
        <a:ext cx="515477" cy="515477"/>
      </dsp:txXfrm>
    </dsp:sp>
    <dsp:sp modelId="{7605BA16-B350-D749-B40A-7CCE0102499D}">
      <dsp:nvSpPr>
        <dsp:cNvPr id="0" name=""/>
        <dsp:cNvSpPr/>
      </dsp:nvSpPr>
      <dsp:spPr>
        <a:xfrm>
          <a:off x="566731" y="10"/>
          <a:ext cx="1935424" cy="1935424"/>
        </a:xfrm>
        <a:prstGeom prst="circularArrow">
          <a:avLst>
            <a:gd name="adj1" fmla="val 5194"/>
            <a:gd name="adj2" fmla="val 335435"/>
            <a:gd name="adj3" fmla="val 16867700"/>
            <a:gd name="adj4" fmla="val 15196865"/>
            <a:gd name="adj5" fmla="val 605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3072405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Normal Science</a:t>
          </a:r>
        </a:p>
      </dsp:txBody>
      <dsp:txXfrm>
        <a:off x="3072405" y="27408"/>
        <a:ext cx="894721" cy="894721"/>
      </dsp:txXfrm>
    </dsp:sp>
    <dsp:sp modelId="{C3A2FB52-DAE4-1342-973F-1F1A9B44189F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21294311"/>
            <a:gd name="adj4" fmla="val 19765302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3613572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Drift</a:t>
          </a:r>
        </a:p>
      </dsp:txBody>
      <dsp:txXfrm>
        <a:off x="3613572" y="1692948"/>
        <a:ext cx="894721" cy="894721"/>
      </dsp:txXfrm>
    </dsp:sp>
    <dsp:sp modelId="{43E86D08-C1F7-E644-8F62-6252305C9975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4015806"/>
            <a:gd name="adj4" fmla="val 2252415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196779" y="27223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Crisis</a:t>
          </a:r>
        </a:p>
      </dsp:txBody>
      <dsp:txXfrm>
        <a:off x="2196779" y="2722308"/>
        <a:ext cx="894721" cy="894721"/>
      </dsp:txXfrm>
    </dsp:sp>
    <dsp:sp modelId="{31E129FE-E5D5-FB46-BD01-1F01A59E0FE8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8211934"/>
            <a:gd name="adj4" fmla="val 6448543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779986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Revolution</a:t>
          </a:r>
        </a:p>
      </dsp:txBody>
      <dsp:txXfrm>
        <a:off x="779986" y="1692948"/>
        <a:ext cx="894721" cy="894721"/>
      </dsp:txXfrm>
    </dsp:sp>
    <dsp:sp modelId="{5B9DFB95-D16C-764A-A5DB-81AC099630B9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2299047"/>
            <a:gd name="adj4" fmla="val 1077003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321153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Change</a:t>
          </a:r>
        </a:p>
      </dsp:txBody>
      <dsp:txXfrm>
        <a:off x="1321153" y="27408"/>
        <a:ext cx="894721" cy="894721"/>
      </dsp:txXfrm>
    </dsp:sp>
    <dsp:sp modelId="{7605BA16-B350-D749-B40A-7CCE0102499D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6866791"/>
            <a:gd name="adj4" fmla="val 1519755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4C3BC-4CA0-C34F-9A70-7DB11FD22EFC}">
      <dsp:nvSpPr>
        <dsp:cNvPr id="0" name=""/>
        <dsp:cNvSpPr/>
      </dsp:nvSpPr>
      <dsp:spPr>
        <a:xfrm>
          <a:off x="271" y="102512"/>
          <a:ext cx="529592" cy="211836"/>
        </a:xfrm>
        <a:prstGeom prst="homePlat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38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Commit</a:t>
          </a:r>
        </a:p>
      </dsp:txBody>
      <dsp:txXfrm>
        <a:off x="271" y="102512"/>
        <a:ext cx="476633" cy="211836"/>
      </dsp:txXfrm>
    </dsp:sp>
    <dsp:sp modelId="{0B95EF29-96ED-6D4D-BD57-7276D88B8E32}">
      <dsp:nvSpPr>
        <dsp:cNvPr id="0" name=""/>
        <dsp:cNvSpPr/>
      </dsp:nvSpPr>
      <dsp:spPr>
        <a:xfrm>
          <a:off x="423945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</a:t>
          </a:r>
        </a:p>
      </dsp:txBody>
      <dsp:txXfrm>
        <a:off x="529863" y="102512"/>
        <a:ext cx="317756" cy="211836"/>
      </dsp:txXfrm>
    </dsp:sp>
    <dsp:sp modelId="{46C76E0D-8BE9-D043-B23B-6D7B48CE1B6C}">
      <dsp:nvSpPr>
        <dsp:cNvPr id="0" name=""/>
        <dsp:cNvSpPr/>
      </dsp:nvSpPr>
      <dsp:spPr>
        <a:xfrm>
          <a:off x="847618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Test</a:t>
          </a:r>
        </a:p>
      </dsp:txBody>
      <dsp:txXfrm>
        <a:off x="953536" y="102512"/>
        <a:ext cx="317756" cy="211836"/>
      </dsp:txXfrm>
    </dsp:sp>
    <dsp:sp modelId="{B1545181-23CE-F34E-ADCE-2714ABA206F6}">
      <dsp:nvSpPr>
        <dsp:cNvPr id="0" name=""/>
        <dsp:cNvSpPr/>
      </dsp:nvSpPr>
      <dsp:spPr>
        <a:xfrm>
          <a:off x="1271292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Stage</a:t>
          </a:r>
        </a:p>
      </dsp:txBody>
      <dsp:txXfrm>
        <a:off x="1377210" y="102512"/>
        <a:ext cx="317756" cy="211836"/>
      </dsp:txXfrm>
    </dsp:sp>
    <dsp:sp modelId="{D148BA2D-035B-F449-8F32-CBC8D2C62912}">
      <dsp:nvSpPr>
        <dsp:cNvPr id="0" name=""/>
        <dsp:cNvSpPr/>
      </dsp:nvSpPr>
      <dsp:spPr>
        <a:xfrm>
          <a:off x="1694966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Deploy</a:t>
          </a:r>
        </a:p>
      </dsp:txBody>
      <dsp:txXfrm>
        <a:off x="1800884" y="102512"/>
        <a:ext cx="317756" cy="2118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42DED-F441-C64C-93A7-94BF17E0EEA7}">
      <dsp:nvSpPr>
        <dsp:cNvPr id="0" name=""/>
        <dsp:cNvSpPr/>
      </dsp:nvSpPr>
      <dsp:spPr>
        <a:xfrm>
          <a:off x="2132645" y="2152415"/>
          <a:ext cx="1830708" cy="46264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(Smart) Social Contract Execution</a:t>
          </a:r>
        </a:p>
      </dsp:txBody>
      <dsp:txXfrm>
        <a:off x="2155229" y="2174999"/>
        <a:ext cx="1785540" cy="417472"/>
      </dsp:txXfrm>
    </dsp:sp>
    <dsp:sp modelId="{7E0DCC9E-042E-EF4D-B316-6B69A1348963}">
      <dsp:nvSpPr>
        <dsp:cNvPr id="0" name=""/>
        <dsp:cNvSpPr/>
      </dsp:nvSpPr>
      <dsp:spPr>
        <a:xfrm rot="16200000">
          <a:off x="2727571" y="1831986"/>
          <a:ext cx="64085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85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DD05B3-2A98-5243-B482-62FE80D76EA0}">
      <dsp:nvSpPr>
        <dsp:cNvPr id="0" name=""/>
        <dsp:cNvSpPr/>
      </dsp:nvSpPr>
      <dsp:spPr>
        <a:xfrm>
          <a:off x="2658611" y="732779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Traders</a:t>
          </a:r>
        </a:p>
      </dsp:txBody>
      <dsp:txXfrm>
        <a:off x="2696628" y="770796"/>
        <a:ext cx="702743" cy="702743"/>
      </dsp:txXfrm>
    </dsp:sp>
    <dsp:sp modelId="{861CA58E-116C-974A-8E1C-C1ED3175AE74}">
      <dsp:nvSpPr>
        <dsp:cNvPr id="0" name=""/>
        <dsp:cNvSpPr/>
      </dsp:nvSpPr>
      <dsp:spPr>
        <a:xfrm rot="1800000">
          <a:off x="3390135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7686E-F9FB-FF4A-85CF-E0132DDB0D4F}">
      <dsp:nvSpPr>
        <dsp:cNvPr id="0" name=""/>
        <dsp:cNvSpPr/>
      </dsp:nvSpPr>
      <dsp:spPr>
        <a:xfrm>
          <a:off x="4205254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Miners</a:t>
          </a:r>
        </a:p>
      </dsp:txBody>
      <dsp:txXfrm>
        <a:off x="4243271" y="2925318"/>
        <a:ext cx="702743" cy="702743"/>
      </dsp:txXfrm>
    </dsp:sp>
    <dsp:sp modelId="{4682F69D-925C-824B-B3DF-E1B4280CA4C4}">
      <dsp:nvSpPr>
        <dsp:cNvPr id="0" name=""/>
        <dsp:cNvSpPr/>
      </dsp:nvSpPr>
      <dsp:spPr>
        <a:xfrm rot="9000000">
          <a:off x="1832222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E21A50-CDBF-EC4C-85D7-8FC474E86641}">
      <dsp:nvSpPr>
        <dsp:cNvPr id="0" name=""/>
        <dsp:cNvSpPr/>
      </dsp:nvSpPr>
      <dsp:spPr>
        <a:xfrm>
          <a:off x="1111967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Coders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1149984" y="2925318"/>
        <a:ext cx="702743" cy="70274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EBFD9-94EB-C04C-AE7F-946CAAD5A2DD}">
      <dsp:nvSpPr>
        <dsp:cNvPr id="0" name=""/>
        <dsp:cNvSpPr/>
      </dsp:nvSpPr>
      <dsp:spPr>
        <a:xfrm>
          <a:off x="1433812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Version Upgrade</a:t>
          </a:r>
        </a:p>
      </dsp:txBody>
      <dsp:txXfrm>
        <a:off x="1433812" y="12382"/>
        <a:ext cx="432627" cy="432627"/>
      </dsp:txXfrm>
    </dsp:sp>
    <dsp:sp modelId="{2F4D02B5-4071-AF45-BB48-1CFE64DBB80C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21292871"/>
            <a:gd name="adj4" fmla="val 19766564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65A14-25F9-684C-9B1D-25E428F98353}">
      <dsp:nvSpPr>
        <dsp:cNvPr id="0" name=""/>
        <dsp:cNvSpPr/>
      </dsp:nvSpPr>
      <dsp:spPr>
        <a:xfrm>
          <a:off x="1695209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Production Code</a:t>
          </a:r>
        </a:p>
      </dsp:txBody>
      <dsp:txXfrm>
        <a:off x="1695209" y="816880"/>
        <a:ext cx="432627" cy="432627"/>
      </dsp:txXfrm>
    </dsp:sp>
    <dsp:sp modelId="{9A431B6C-419A-8641-B38A-C94FDB8AE560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4014313"/>
            <a:gd name="adj4" fmla="val 2253786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CDAA3-3FDD-0E47-8EA3-7A4B6BA08F4A}">
      <dsp:nvSpPr>
        <dsp:cNvPr id="0" name=""/>
        <dsp:cNvSpPr/>
      </dsp:nvSpPr>
      <dsp:spPr>
        <a:xfrm>
          <a:off x="1010863" y="1314087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Function Requests</a:t>
          </a:r>
        </a:p>
      </dsp:txBody>
      <dsp:txXfrm>
        <a:off x="1010863" y="1314087"/>
        <a:ext cx="432627" cy="432627"/>
      </dsp:txXfrm>
    </dsp:sp>
    <dsp:sp modelId="{7210DCB5-8A03-2448-BADD-CCA72B468A61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8210210"/>
            <a:gd name="adj4" fmla="val 6449682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24461-C893-E441-8F78-A9D71AC52DE6}">
      <dsp:nvSpPr>
        <dsp:cNvPr id="0" name=""/>
        <dsp:cNvSpPr/>
      </dsp:nvSpPr>
      <dsp:spPr>
        <a:xfrm>
          <a:off x="326516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Customer Crisis</a:t>
          </a:r>
        </a:p>
      </dsp:txBody>
      <dsp:txXfrm>
        <a:off x="326516" y="816880"/>
        <a:ext cx="432627" cy="432627"/>
      </dsp:txXfrm>
    </dsp:sp>
    <dsp:sp modelId="{64634BB9-CD04-1544-B9A9-383CAB17C3A9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2297432"/>
            <a:gd name="adj4" fmla="val 10771125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11057-9A25-8843-9B4F-7B69153780CF}">
      <dsp:nvSpPr>
        <dsp:cNvPr id="0" name=""/>
        <dsp:cNvSpPr/>
      </dsp:nvSpPr>
      <dsp:spPr>
        <a:xfrm>
          <a:off x="587913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Feature Revolution</a:t>
          </a:r>
        </a:p>
      </dsp:txBody>
      <dsp:txXfrm>
        <a:off x="587913" y="12382"/>
        <a:ext cx="432627" cy="432627"/>
      </dsp:txXfrm>
    </dsp:sp>
    <dsp:sp modelId="{8E0C84DF-0561-5248-9985-A607043D6F4D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6865303"/>
            <a:gd name="adj4" fmla="val 15198693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957BB-6848-044D-BA47-6A4A0621133A}">
      <dsp:nvSpPr>
        <dsp:cNvPr id="0" name=""/>
        <dsp:cNvSpPr/>
      </dsp:nvSpPr>
      <dsp:spPr>
        <a:xfrm>
          <a:off x="792781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Perform Checking</a:t>
          </a:r>
          <a:endParaRPr lang="en-US" sz="600" kern="1200" dirty="0"/>
        </a:p>
      </dsp:txBody>
      <dsp:txXfrm>
        <a:off x="792781" y="109650"/>
        <a:ext cx="471753" cy="471753"/>
      </dsp:txXfrm>
    </dsp:sp>
    <dsp:sp modelId="{19F80668-9B79-6240-888E-FF4533CA2876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2962140"/>
            <a:gd name="adj4" fmla="val 52872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EAB4A-E04E-764C-A2E3-B5DD2444E2CB}">
      <dsp:nvSpPr>
        <dsp:cNvPr id="0" name=""/>
        <dsp:cNvSpPr/>
      </dsp:nvSpPr>
      <dsp:spPr>
        <a:xfrm>
          <a:off x="396421" y="796165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receive confirmation</a:t>
          </a:r>
        </a:p>
      </dsp:txBody>
      <dsp:txXfrm>
        <a:off x="396421" y="796165"/>
        <a:ext cx="471753" cy="471753"/>
      </dsp:txXfrm>
    </dsp:sp>
    <dsp:sp modelId="{7CD8AC59-E0CC-CF4B-9A49-FA73552BB12A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0170636"/>
            <a:gd name="adj4" fmla="val 7261368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13EFA-7920-804C-A5A7-F2C2DA43A957}">
      <dsp:nvSpPr>
        <dsp:cNvPr id="0" name=""/>
        <dsp:cNvSpPr/>
      </dsp:nvSpPr>
      <dsp:spPr>
        <a:xfrm>
          <a:off x="62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commit transaction</a:t>
          </a:r>
        </a:p>
      </dsp:txBody>
      <dsp:txXfrm>
        <a:off x="62" y="109650"/>
        <a:ext cx="471753" cy="471753"/>
      </dsp:txXfrm>
    </dsp:sp>
    <dsp:sp modelId="{247547AA-FAF5-2845-B0F2-C4C07C948B42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6855119"/>
            <a:gd name="adj4" fmla="val 14968389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8D6E3-A856-8144-A853-FE02F3B4ABE7}">
      <dsp:nvSpPr>
        <dsp:cNvPr id="0" name=""/>
        <dsp:cNvSpPr/>
      </dsp:nvSpPr>
      <dsp:spPr>
        <a:xfrm>
          <a:off x="50101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 </a:t>
          </a:r>
          <a:endParaRPr lang="en-US" sz="1800" kern="1200" dirty="0"/>
        </a:p>
      </dsp:txBody>
      <dsp:txXfrm>
        <a:off x="501016" y="157057"/>
        <a:ext cx="297921" cy="297921"/>
      </dsp:txXfrm>
    </dsp:sp>
    <dsp:sp modelId="{6D946487-379A-BE4B-A6CD-A107747F4BBC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7848493"/>
            <a:gd name="adj4" fmla="val 22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B0233-0866-3041-9EFD-A3267EB3DA55}">
      <dsp:nvSpPr>
        <dsp:cNvPr id="0" name=""/>
        <dsp:cNvSpPr/>
      </dsp:nvSpPr>
      <dsp:spPr>
        <a:xfrm>
          <a:off x="1458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</a:t>
          </a:r>
        </a:p>
      </dsp:txBody>
      <dsp:txXfrm>
        <a:off x="14586" y="157057"/>
        <a:ext cx="297921" cy="297921"/>
      </dsp:txXfrm>
    </dsp:sp>
    <dsp:sp modelId="{D8CEB44B-F0B7-BA4C-8757-902B05F9570D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18648493"/>
            <a:gd name="adj4" fmla="val 130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245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508854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478330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489630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71619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693035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441203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72624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40271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0F9277-DCF4-4C4A-9A8B-70E78EC521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0406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4579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06467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02364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78759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264125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66813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7767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447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2692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5624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1400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>
            <a:extLst>
              <a:ext uri="{FF2B5EF4-FFF2-40B4-BE49-F238E27FC236}">
                <a16:creationId xmlns:a16="http://schemas.microsoft.com/office/drawing/2014/main" id="{3CD3EA88-A241-384B-8ECF-9C84BCA7DFC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48" tIns="0" rIns="20048" bIns="0" anchor="b"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0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9B26E0-DAB0-3B4E-A8D6-FEF74B7B6BAE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pPr marL="0" marR="0" lvl="0" indent="0" algn="r" defTabSz="800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6B4003F-84C9-7A4A-A76F-2F41F702C0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900" tIns="48451" rIns="96900" bIns="48451"/>
          <a:lstStyle/>
          <a:p>
            <a:pPr rtl="1"/>
            <a:endParaRPr lang="en-US" altLang="zh-TW">
              <a:cs typeface="Arial" panose="020B0604020202020204" pitchFamily="34" charset="0"/>
            </a:endParaRP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C2C0F8B1-D1A2-DD4A-9CFC-4BD735AD55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893763"/>
            <a:ext cx="6370637" cy="3584575"/>
          </a:xfrm>
          <a:ln cap="flat"/>
        </p:spPr>
      </p:sp>
    </p:spTree>
    <p:extLst>
      <p:ext uri="{BB962C8B-B14F-4D97-AF65-F5344CB8AC3E}">
        <p14:creationId xmlns:p14="http://schemas.microsoft.com/office/powerpoint/2010/main" val="3313906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0616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05781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1pPr>
            <a:lvl2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2pPr>
            <a:lvl3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3pPr>
            <a:lvl4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4pPr>
            <a:lvl5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13C7D3C-22D2-7449-8935-5F36E89213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014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880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818EE6-26BB-AA42-93E7-AC7B05C96C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7442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05420-BDF6-0A4F-9A04-F894B386F8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45E3D-10B6-7145-BA23-013BEA8311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3B85C-DFB6-1B41-A5D1-77057152D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2B3B8-8D74-E94F-8C60-65FB4CEC6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2560D-F949-2547-81A9-FF54115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8613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BC6F-CEC2-0049-BC10-620D050B6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EC1E6-98C9-F34D-AF5E-A7AB2C960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FB145-1E77-4B41-A9FE-F176618E4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D13C5-934D-E646-BF4E-D1E406D58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F3C32-652F-A340-A687-B0E4BB253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283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0A543-A71E-1D4E-8E64-9AC09FCA2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CA11E-9B89-8343-848B-DFB7E5E04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4200C-A1F4-B04D-8836-183DE3FE4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90BBE-655F-F046-8936-F68A58F13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A0CE2-AD47-D949-B00F-4BB57DD14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4293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EBA92-2B42-A943-96C8-7E46E27F0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06814-FB8C-AB4A-9174-4D32BA35F8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FF09D8-4296-F341-AC3E-3C10C0868A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EF11A-AEF8-4140-887E-7970879FF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651C8B-1209-C344-B173-5BF24FD60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6B894-C4E2-5346-AB13-A169FED1F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626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82BF7-95B2-F041-BEAE-B3B047A50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AF874-701A-E442-8047-042749C5D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9EA887-28C5-ED4F-9469-E69363A9C5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C4FA7B-4FB7-EF4D-A199-334C1A2DA8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5490B2-AEE9-D04F-9689-DF8E08F09A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CA437C-E4DF-1949-AC27-0B16010CA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859243-2143-5C4B-9716-A7346F897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94C70E-7391-9A48-98E3-E107FCDAB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8629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41CD7-9594-A04C-BBB1-4D079F90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62D34C-779C-0F4C-A13E-5DCEF83C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7FA925-5B69-564B-95B7-AB8455B45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A017A5-6F81-324C-AAA3-750C44D3B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497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DC0094-FC0C-0B4C-84CF-21B3BE0F1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F4BAA6-ED51-574B-A13D-8A27EC3F0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C514E-6DDF-E640-80AF-8B477DA52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05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4514D-A0E5-A345-8EF2-A63C4D422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BC0F4-28F2-AD41-B015-C1799AE28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45FDE1-3DED-0342-BC8F-5E7E97916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4F6DD6-982D-DD41-8CA1-3A6FFB42A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E0A05-DF67-C942-BA62-1A25698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2A4AE0-6576-B948-A4E1-C30484F55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8901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5BE84-E5D5-734A-85F3-EBF2E5682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5F8FA7-1610-B04C-B1E4-83FC56015F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C7E578-236E-B045-9F6F-36BAFBEBC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86D5C-53BF-144E-8AEE-570251BD8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198B4-3C2C-2241-B39A-1981DBC5D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0628A-11BB-8F42-90C5-AC8DDFE92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9977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DB737-BBA2-7C4D-A687-64BC5E2CB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2343A3-5111-E640-AC2D-A2F2B6F3A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10BFE-B17B-9242-BAA5-72BE71761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0F42D-80B2-5243-9C1D-D4BB3E3C5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09CF7-BDAF-F141-A728-A4AB24CE2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0914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058BD5-6099-AC4A-86EA-02D9748554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4899C3-431F-E145-94AF-F4E26E1C5E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4AFFA-6C77-524A-93B2-AA5486676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72DBF-F27E-C343-91F9-1ECDCFA52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9CD1F-9551-4F45-819F-25FF8EC8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475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135980" y="1393699"/>
            <a:ext cx="6886801" cy="17823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70680" y="2933521"/>
            <a:ext cx="4352101" cy="7170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7856839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3385875" y="2098650"/>
            <a:ext cx="2372401" cy="9462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0445" y="656478"/>
            <a:ext cx="1674301" cy="572400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7025346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147650" y="3085150"/>
            <a:ext cx="5005500" cy="10221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7575" y="4028959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238990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638350" y="376497"/>
            <a:ext cx="3867300" cy="2054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59550" y="2314225"/>
            <a:ext cx="4224900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2863272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1862750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2747778" y="26356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18578" y="4030481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718976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1600733" y="985228"/>
            <a:ext cx="2673600" cy="20541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79232" y="3058424"/>
            <a:ext cx="3095101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356941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81677" y="1666454"/>
            <a:ext cx="3264900" cy="3369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725624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72450" y="3090474"/>
            <a:ext cx="20520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520776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75454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25343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949552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6127" y="2100748"/>
            <a:ext cx="1477202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006180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41950" y="1650025"/>
            <a:ext cx="21573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300"/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300"/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300"/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300"/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7504695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8969000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18000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0002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2178011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193528" y="1611150"/>
            <a:ext cx="5195701" cy="1921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235613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2260329" y="2193805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60329" y="3476054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2029533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0630064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8373548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1698071" y="21784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8871" y="3476054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7643574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0708665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934985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3410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96" r:id="rId10"/>
    <p:sldLayoutId id="2147483697" r:id="rId11"/>
    <p:sldLayoutId id="2147483698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440903-96E9-664F-BE5E-68F5FBC85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B9785-5988-5C43-BDB6-C4F8B4533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08082-D8A2-6746-A61D-07067071CB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15D34-C4F8-1744-9C4E-DE7C669E8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6EEF3-B6CB-B644-9ABB-D5AB0E76E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56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214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457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914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371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1828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22860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2743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3200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3657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4114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25.png"/><Relationship Id="rId3" Type="http://schemas.openxmlformats.org/officeDocument/2006/relationships/hyperlink" Target="https://speakerdeck.com/glebec/lambda-calc-talk-frontside-version?slide=66" TargetMode="External"/><Relationship Id="rId7" Type="http://schemas.openxmlformats.org/officeDocument/2006/relationships/diagramQuickStyle" Target="../diagrams/quickStyle1.xml"/><Relationship Id="rId12" Type="http://schemas.openxmlformats.org/officeDocument/2006/relationships/hyperlink" Target="https://en.wikipedia.org/wiki/Ouroboros" TargetMode="External"/><Relationship Id="rId2" Type="http://schemas.openxmlformats.org/officeDocument/2006/relationships/image" Target="../media/image21.png"/><Relationship Id="rId16" Type="http://schemas.openxmlformats.org/officeDocument/2006/relationships/hyperlink" Target="https://en.wikipedia.org/wiki/Biblioteca_Marciana" TargetMode="External"/><Relationship Id="rId1" Type="http://schemas.openxmlformats.org/officeDocument/2006/relationships/slideLayout" Target="../slideLayouts/slideLayout10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24.png"/><Relationship Id="rId5" Type="http://schemas.openxmlformats.org/officeDocument/2006/relationships/diagramData" Target="../diagrams/data1.xml"/><Relationship Id="rId15" Type="http://schemas.openxmlformats.org/officeDocument/2006/relationships/hyperlink" Target="https://en.wikipedia.org/wiki/Cleopatra_the_Alchemist" TargetMode="External"/><Relationship Id="rId10" Type="http://schemas.openxmlformats.org/officeDocument/2006/relationships/hyperlink" Target="https://www.vectorstock.com/royalty-free-vector/ouroboros-snake-eating-its-own-tail-eternity-or-vector-12076546" TargetMode="External"/><Relationship Id="rId4" Type="http://schemas.openxmlformats.org/officeDocument/2006/relationships/image" Target="../media/image23.png"/><Relationship Id="rId9" Type="http://schemas.microsoft.com/office/2007/relationships/diagramDrawing" Target="../diagrams/drawing1.xml"/><Relationship Id="rId14" Type="http://schemas.openxmlformats.org/officeDocument/2006/relationships/hyperlink" Target="https://en.wikipedia.org/wiki/Henology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starts-with-a-bang/ask-ethan-is-spacetime-really-a-fabric-6d775875dee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hyperlink" Target="https://www.youtube.com/watch?v=lVsel2XOjrE" TargetMode="External"/><Relationship Id="rId4" Type="http://schemas.openxmlformats.org/officeDocument/2006/relationships/image" Target="../media/image26.tiff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tiff"/><Relationship Id="rId18" Type="http://schemas.openxmlformats.org/officeDocument/2006/relationships/image" Target="../media/image37.tiff"/><Relationship Id="rId26" Type="http://schemas.openxmlformats.org/officeDocument/2006/relationships/image" Target="../media/image41.png"/><Relationship Id="rId39" Type="http://schemas.openxmlformats.org/officeDocument/2006/relationships/image" Target="../media/image13.jpeg"/><Relationship Id="rId21" Type="http://schemas.openxmlformats.org/officeDocument/2006/relationships/hyperlink" Target="https://awards.acm.org/about/2018-turing" TargetMode="External"/><Relationship Id="rId34" Type="http://schemas.openxmlformats.org/officeDocument/2006/relationships/image" Target="../media/image45.png"/><Relationship Id="rId7" Type="http://schemas.openxmlformats.org/officeDocument/2006/relationships/image" Target="../media/image31.tiff"/><Relationship Id="rId12" Type="http://schemas.openxmlformats.org/officeDocument/2006/relationships/image" Target="../media/image34.tiff"/><Relationship Id="rId17" Type="http://schemas.openxmlformats.org/officeDocument/2006/relationships/hyperlink" Target="https://creativecommons.org/" TargetMode="External"/><Relationship Id="rId25" Type="http://schemas.openxmlformats.org/officeDocument/2006/relationships/hyperlink" Target="https://www.amd.com/en" TargetMode="External"/><Relationship Id="rId33" Type="http://schemas.openxmlformats.org/officeDocument/2006/relationships/hyperlink" Target="https://www.mediawiki.org/wiki/MediaWiki" TargetMode="External"/><Relationship Id="rId38" Type="http://schemas.openxmlformats.org/officeDocument/2006/relationships/image" Target="../media/image47.png"/><Relationship Id="rId2" Type="http://schemas.openxmlformats.org/officeDocument/2006/relationships/image" Target="../media/image28.tiff"/><Relationship Id="rId16" Type="http://schemas.openxmlformats.org/officeDocument/2006/relationships/image" Target="../media/image36.png"/><Relationship Id="rId20" Type="http://schemas.openxmlformats.org/officeDocument/2006/relationships/image" Target="../media/image39.tiff"/><Relationship Id="rId29" Type="http://schemas.openxmlformats.org/officeDocument/2006/relationships/hyperlink" Target="https://bdtechtalks.com/2016/09/07/what-is-blockchain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tensorflow.org/" TargetMode="External"/><Relationship Id="rId11" Type="http://schemas.openxmlformats.org/officeDocument/2006/relationships/hyperlink" Target="https://cloud.google.com/tpu/docs/tpus" TargetMode="External"/><Relationship Id="rId24" Type="http://schemas.openxmlformats.org/officeDocument/2006/relationships/image" Target="../media/image40.jpeg"/><Relationship Id="rId32" Type="http://schemas.openxmlformats.org/officeDocument/2006/relationships/image" Target="../media/image44.png"/><Relationship Id="rId37" Type="http://schemas.openxmlformats.org/officeDocument/2006/relationships/hyperlink" Target="http://holacracy.org/" TargetMode="External"/><Relationship Id="rId40" Type="http://schemas.openxmlformats.org/officeDocument/2006/relationships/image" Target="../media/image48.jpeg"/><Relationship Id="rId5" Type="http://schemas.openxmlformats.org/officeDocument/2006/relationships/image" Target="../media/image30.png"/><Relationship Id="rId15" Type="http://schemas.openxmlformats.org/officeDocument/2006/relationships/image" Target="../media/image35.png"/><Relationship Id="rId23" Type="http://schemas.openxmlformats.org/officeDocument/2006/relationships/hyperlink" Target="https://medium.com/@abhinavtripathy99/arm-the-computing-architecture-of-the-future-a7ca8f6cfdae" TargetMode="External"/><Relationship Id="rId28" Type="http://schemas.openxmlformats.org/officeDocument/2006/relationships/image" Target="../media/image42.png"/><Relationship Id="rId36" Type="http://schemas.openxmlformats.org/officeDocument/2006/relationships/image" Target="../media/image46.png"/><Relationship Id="rId10" Type="http://schemas.openxmlformats.org/officeDocument/2006/relationships/image" Target="../media/image33.tiff"/><Relationship Id="rId19" Type="http://schemas.openxmlformats.org/officeDocument/2006/relationships/image" Target="../media/image38.jpeg"/><Relationship Id="rId31" Type="http://schemas.openxmlformats.org/officeDocument/2006/relationships/hyperlink" Target="https://www.blender.org/" TargetMode="External"/><Relationship Id="rId4" Type="http://schemas.openxmlformats.org/officeDocument/2006/relationships/hyperlink" Target="http://wikipedia.org/" TargetMode="External"/><Relationship Id="rId9" Type="http://schemas.openxmlformats.org/officeDocument/2006/relationships/hyperlink" Target="http://nvidia.com/" TargetMode="External"/><Relationship Id="rId14" Type="http://schemas.openxmlformats.org/officeDocument/2006/relationships/hyperlink" Target="http://xlp.mit.edu/" TargetMode="External"/><Relationship Id="rId22" Type="http://schemas.openxmlformats.org/officeDocument/2006/relationships/image" Target="../media/image12.jpeg"/><Relationship Id="rId27" Type="http://schemas.openxmlformats.org/officeDocument/2006/relationships/hyperlink" Target="https://quantumcomputing.stackexchange.com/questions/9067/how-is-a-quantum-computer-programmed" TargetMode="External"/><Relationship Id="rId30" Type="http://schemas.openxmlformats.org/officeDocument/2006/relationships/image" Target="../media/image43.png"/><Relationship Id="rId35" Type="http://schemas.openxmlformats.org/officeDocument/2006/relationships/hyperlink" Target="http://github.com/" TargetMode="External"/><Relationship Id="rId8" Type="http://schemas.openxmlformats.org/officeDocument/2006/relationships/image" Target="../media/image32.tiff"/><Relationship Id="rId3" Type="http://schemas.openxmlformats.org/officeDocument/2006/relationships/image" Target="../media/image2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quotes.com/quote/49693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ycombinator.com/item?id=19714189" TargetMode="External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youtu.be/3hspKYIn5ds?t=162" TargetMode="External"/><Relationship Id="rId5" Type="http://schemas.openxmlformats.org/officeDocument/2006/relationships/image" Target="../media/image50.png"/><Relationship Id="rId4" Type="http://schemas.openxmlformats.org/officeDocument/2006/relationships/hyperlink" Target="https://youtu.be/3hspKYIn5ds?t=29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200103701830040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hyperlink" Target="http://toyhouse.wiki:81/" TargetMode="External"/><Relationship Id="rId4" Type="http://schemas.openxmlformats.org/officeDocument/2006/relationships/image" Target="../media/image52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slideplayer.com/slide/8506871/" TargetMode="External"/><Relationship Id="rId13" Type="http://schemas.openxmlformats.org/officeDocument/2006/relationships/image" Target="../media/image58.png"/><Relationship Id="rId18" Type="http://schemas.openxmlformats.org/officeDocument/2006/relationships/image" Target="../media/image62.png"/><Relationship Id="rId26" Type="http://schemas.openxmlformats.org/officeDocument/2006/relationships/image" Target="../media/image66.png"/><Relationship Id="rId3" Type="http://schemas.openxmlformats.org/officeDocument/2006/relationships/notesSlide" Target="../notesSlides/notesSlide7.xml"/><Relationship Id="rId21" Type="http://schemas.openxmlformats.org/officeDocument/2006/relationships/hyperlink" Target="https://en.wikipedia.org/wiki/K_computer#/media/File:%E4%BA%AC%E3%82%B3%E3%83%B3%E3%83%94%E3%83%A5%E3%83%BC%E3%82%BF_(32588659510).jpg" TargetMode="External"/><Relationship Id="rId7" Type="http://schemas.openxmlformats.org/officeDocument/2006/relationships/image" Target="../media/image55.jpeg"/><Relationship Id="rId12" Type="http://schemas.openxmlformats.org/officeDocument/2006/relationships/hyperlink" Target="https://quantumcomputing.stackexchange.com/questions/9067/how-is-a-quantum-computer-programmed" TargetMode="External"/><Relationship Id="rId17" Type="http://schemas.openxmlformats.org/officeDocument/2006/relationships/image" Target="../media/image61.png"/><Relationship Id="rId25" Type="http://schemas.openxmlformats.org/officeDocument/2006/relationships/hyperlink" Target="https://en.wikipedia.org/wiki/MS-DOS" TargetMode="External"/><Relationship Id="rId2" Type="http://schemas.openxmlformats.org/officeDocument/2006/relationships/slideLayout" Target="../slideLayouts/slideLayout11.xml"/><Relationship Id="rId16" Type="http://schemas.openxmlformats.org/officeDocument/2006/relationships/hyperlink" Target="https://bdtechtalks.com/2016/09/07/what-is-blockchain/" TargetMode="External"/><Relationship Id="rId20" Type="http://schemas.openxmlformats.org/officeDocument/2006/relationships/image" Target="../media/image63.tiff"/><Relationship Id="rId29" Type="http://schemas.openxmlformats.org/officeDocument/2006/relationships/hyperlink" Target="https://coq.inria.fr/" TargetMode="External"/><Relationship Id="rId1" Type="http://schemas.openxmlformats.org/officeDocument/2006/relationships/tags" Target="../tags/tag1.xml"/><Relationship Id="rId6" Type="http://schemas.openxmlformats.org/officeDocument/2006/relationships/hyperlink" Target="https://lamport.azurewebsites.net/tla/tla.html" TargetMode="External"/><Relationship Id="rId11" Type="http://schemas.openxmlformats.org/officeDocument/2006/relationships/image" Target="../media/image57.png"/><Relationship Id="rId24" Type="http://schemas.openxmlformats.org/officeDocument/2006/relationships/image" Target="../media/image65.png"/><Relationship Id="rId5" Type="http://schemas.openxmlformats.org/officeDocument/2006/relationships/image" Target="../media/image54.png"/><Relationship Id="rId15" Type="http://schemas.openxmlformats.org/officeDocument/2006/relationships/image" Target="../media/image60.tiff"/><Relationship Id="rId23" Type="http://schemas.openxmlformats.org/officeDocument/2006/relationships/hyperlink" Target="https://ccl.northwestern.edu/netlogo/" TargetMode="External"/><Relationship Id="rId28" Type="http://schemas.openxmlformats.org/officeDocument/2006/relationships/image" Target="../media/image67.jpeg"/><Relationship Id="rId10" Type="http://schemas.openxmlformats.org/officeDocument/2006/relationships/hyperlink" Target="http://www.kframework.org/tool/run/?autoload=tutorial/1_k/1_lambda/lesson_1/lambda.k" TargetMode="External"/><Relationship Id="rId19" Type="http://schemas.openxmlformats.org/officeDocument/2006/relationships/hyperlink" Target="http://nvidia.com/" TargetMode="External"/><Relationship Id="rId31" Type="http://schemas.openxmlformats.org/officeDocument/2006/relationships/image" Target="../media/image69.png"/><Relationship Id="rId4" Type="http://schemas.openxmlformats.org/officeDocument/2006/relationships/hyperlink" Target="https://www.paladion.net/devsecops" TargetMode="External"/><Relationship Id="rId9" Type="http://schemas.openxmlformats.org/officeDocument/2006/relationships/image" Target="../media/image56.png"/><Relationship Id="rId14" Type="http://schemas.openxmlformats.org/officeDocument/2006/relationships/image" Target="../media/image59.png"/><Relationship Id="rId22" Type="http://schemas.openxmlformats.org/officeDocument/2006/relationships/image" Target="../media/image64.png"/><Relationship Id="rId27" Type="http://schemas.openxmlformats.org/officeDocument/2006/relationships/hyperlink" Target="http://www.wolframalpha.com/" TargetMode="External"/><Relationship Id="rId30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toyhouse.wiki:81/images/7/7a/%E6%95%B0%E5%AD%97%E5%87%BA%E7%89%88%E5%B7%A5%E4%BD%9C%E6%B5%81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hyperlink" Target="https://dzone.com/articles/learn-how-to-setup-a-cicd-pipeline-from-scratch" TargetMode="External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starts-with-a-bang/ask-ethan-is-spacetime-really-a-fabric-6d775875dee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eg"/><Relationship Id="rId4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~rwh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2.png"/><Relationship Id="rId4" Type="http://schemas.openxmlformats.org/officeDocument/2006/relationships/hyperlink" Target="https://youtu.be/LE0SSLizYUI?t=48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m5u68t6kPI?t=647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hyperlink" Target="https://youtu.be/vMo9vlkJ3p4" TargetMode="External"/><Relationship Id="rId4" Type="http://schemas.openxmlformats.org/officeDocument/2006/relationships/image" Target="../media/image75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vectorstock.com/royalty-free-vector/ouroboros-snake-eating-its-own-tail-eternity-or-vector-12076546" TargetMode="External"/><Relationship Id="rId13" Type="http://schemas.openxmlformats.org/officeDocument/2006/relationships/hyperlink" Target="https://en.wikipedia.org/wiki/Cleopatra_the_Alchemist" TargetMode="Externa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hyperlink" Target="https://en.wikipedia.org/wiki/Henology" TargetMode="External"/><Relationship Id="rId2" Type="http://schemas.openxmlformats.org/officeDocument/2006/relationships/image" Target="../media/image78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25.pn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79.png"/><Relationship Id="rId10" Type="http://schemas.openxmlformats.org/officeDocument/2006/relationships/hyperlink" Target="https://en.wikipedia.org/wiki/Ouroboros" TargetMode="External"/><Relationship Id="rId4" Type="http://schemas.openxmlformats.org/officeDocument/2006/relationships/diagramLayout" Target="../diagrams/layout2.xml"/><Relationship Id="rId9" Type="http://schemas.openxmlformats.org/officeDocument/2006/relationships/image" Target="../media/image24.png"/><Relationship Id="rId14" Type="http://schemas.openxmlformats.org/officeDocument/2006/relationships/hyperlink" Target="https://en.wikipedia.org/wiki/Biblioteca_Marciana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3" Type="http://schemas.openxmlformats.org/officeDocument/2006/relationships/hyperlink" Target="https://youtu.be/eSaIKHQOo4c?t=168" TargetMode="External"/><Relationship Id="rId7" Type="http://schemas.openxmlformats.org/officeDocument/2006/relationships/hyperlink" Target="https://medium.com/epicenterpodcast/the-k-framework-formal-verification-efforts-in-the-blockchain-space-1651b789e5d4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5" Type="http://schemas.openxmlformats.org/officeDocument/2006/relationships/hyperlink" Target="https://medium.com/@rv_inc/k-framework-an-overview-2f82f91c1a37" TargetMode="External"/><Relationship Id="rId4" Type="http://schemas.openxmlformats.org/officeDocument/2006/relationships/image" Target="../media/image81.png"/><Relationship Id="rId9" Type="http://schemas.openxmlformats.org/officeDocument/2006/relationships/hyperlink" Target="https://medium.com/@koholaa?source=post_page-----1651b789e5d4--------------------------------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8.jpeg"/><Relationship Id="rId3" Type="http://schemas.openxmlformats.org/officeDocument/2006/relationships/hyperlink" Target="https://www.google.com/imgres?imgurl=https%3A%2F%2Fonlinelibrary.wiley.com%2Fcms%2Fasset%2F5f2cd5fb-247b-49cc-804d-49e35d13d720%2Fjtsb12254-fig-0002-m.jpg&amp;imgrefurl=https%3A%2F%2Fonlinelibrary.wiley.com%2Fdoi%2Ffull%2F10.1111%2Fjtsb.12254&amp;tbnid=VCVdW5M-H7iE-M&amp;vet=12ahUKEwjo-MrFu-brAhWfG7cAHWlqBHMQMygPegUIARCvAQ..i&amp;docid=SJN4ntMq4NEC9M&amp;w=2128&amp;h=2187&amp;q=Bicameral%20Mind%20and%20governance&amp;hl=en&amp;ved=2ahUKEwjo-MrFu-brAhWfG7cAHWlqBHMQMygPegUIARCvAQ" TargetMode="External"/><Relationship Id="rId7" Type="http://schemas.openxmlformats.org/officeDocument/2006/relationships/image" Target="../media/image87.png"/><Relationship Id="rId12" Type="http://schemas.openxmlformats.org/officeDocument/2006/relationships/hyperlink" Target="https://wiki2.org/en/Where_Mathematics_Comes_From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nearcoding.com/what-is-devops/" TargetMode="External"/><Relationship Id="rId11" Type="http://schemas.openxmlformats.org/officeDocument/2006/relationships/image" Target="../media/image90.png"/><Relationship Id="rId5" Type="http://schemas.openxmlformats.org/officeDocument/2006/relationships/image" Target="../media/image86.png"/><Relationship Id="rId15" Type="http://schemas.openxmlformats.org/officeDocument/2006/relationships/image" Target="../media/image91.png"/><Relationship Id="rId10" Type="http://schemas.openxmlformats.org/officeDocument/2006/relationships/hyperlink" Target="https://idk.dev/building-a-modern-ci-cd-pipeline-in-the-serverless-era-with-gitops/" TargetMode="External"/><Relationship Id="rId4" Type="http://schemas.openxmlformats.org/officeDocument/2006/relationships/image" Target="../media/image85.png"/><Relationship Id="rId9" Type="http://schemas.openxmlformats.org/officeDocument/2006/relationships/image" Target="../media/image89.png"/><Relationship Id="rId14" Type="http://schemas.openxmlformats.org/officeDocument/2006/relationships/hyperlink" Target="https://en.wikipedia.org/wiki/Henri_Poincar%C3%A9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hyperlink" Target="https://wiki2.org/en/Where_Mathematics_Comes_From" TargetMode="External"/><Relationship Id="rId4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0.png"/><Relationship Id="rId18" Type="http://schemas.openxmlformats.org/officeDocument/2006/relationships/hyperlink" Target="https://youtu.be/VOKgMJEc_ro?t=226" TargetMode="External"/><Relationship Id="rId3" Type="http://schemas.openxmlformats.org/officeDocument/2006/relationships/hyperlink" Target="https://youtu.be/VOKgMJEc_ro" TargetMode="External"/><Relationship Id="rId21" Type="http://schemas.openxmlformats.org/officeDocument/2006/relationships/image" Target="../media/image104.png"/><Relationship Id="rId7" Type="http://schemas.openxmlformats.org/officeDocument/2006/relationships/image" Target="../media/image96.png"/><Relationship Id="rId12" Type="http://schemas.openxmlformats.org/officeDocument/2006/relationships/hyperlink" Target="https://youtu.be/VOKgMJEc_ro?t=147" TargetMode="External"/><Relationship Id="rId17" Type="http://schemas.openxmlformats.org/officeDocument/2006/relationships/image" Target="../media/image102.png"/><Relationship Id="rId2" Type="http://schemas.openxmlformats.org/officeDocument/2006/relationships/notesSlide" Target="../notesSlides/notesSlide15.xml"/><Relationship Id="rId16" Type="http://schemas.openxmlformats.org/officeDocument/2006/relationships/hyperlink" Target="https://youtu.be/VOKgMJEc_ro?t=200" TargetMode="External"/><Relationship Id="rId20" Type="http://schemas.openxmlformats.org/officeDocument/2006/relationships/hyperlink" Target="https://youtu.be/VOKgMJEc_ro?t=267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VOKgMJEc_ro?t=228" TargetMode="External"/><Relationship Id="rId11" Type="http://schemas.openxmlformats.org/officeDocument/2006/relationships/image" Target="../media/image99.png"/><Relationship Id="rId5" Type="http://schemas.openxmlformats.org/officeDocument/2006/relationships/image" Target="../media/image95.png"/><Relationship Id="rId15" Type="http://schemas.openxmlformats.org/officeDocument/2006/relationships/image" Target="../media/image101.png"/><Relationship Id="rId10" Type="http://schemas.openxmlformats.org/officeDocument/2006/relationships/image" Target="../media/image98.png"/><Relationship Id="rId19" Type="http://schemas.openxmlformats.org/officeDocument/2006/relationships/image" Target="../media/image103.png"/><Relationship Id="rId4" Type="http://schemas.openxmlformats.org/officeDocument/2006/relationships/hyperlink" Target="https://youtu.be/VOKgMJEc_ro?t=60" TargetMode="External"/><Relationship Id="rId9" Type="http://schemas.openxmlformats.org/officeDocument/2006/relationships/hyperlink" Target="https://youtu.be/VOKgMJEc_ro?t=91" TargetMode="External"/><Relationship Id="rId14" Type="http://schemas.openxmlformats.org/officeDocument/2006/relationships/hyperlink" Target="https://youtu.be/VOKgMJEc_ro?t=159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YHQcXVp4F4?t=154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KK7wGAYP6k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tif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www.qilotech.com%2Fblog%2Fokr-for-executing-your-ceos-priorities%2F&amp;psig=AOvVaw08aVXNP7uzRCL8BvLccdtb&amp;ust=1600128161193000&amp;source=images&amp;cd=vfe&amp;ved=2ahUKEwj2gLWGrOfrAhXUHysKHbM0A4MQjRx6BAgAEAc" TargetMode="External"/><Relationship Id="rId7" Type="http://schemas.microsoft.com/office/2007/relationships/hdphoto" Target="../media/hdphoto2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2.png"/><Relationship Id="rId5" Type="http://schemas.microsoft.com/office/2007/relationships/hdphoto" Target="../media/hdphoto1.wdp"/><Relationship Id="rId4" Type="http://schemas.openxmlformats.org/officeDocument/2006/relationships/image" Target="../media/image11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hysics" TargetMode="External"/><Relationship Id="rId3" Type="http://schemas.openxmlformats.org/officeDocument/2006/relationships/image" Target="../media/image113.png"/><Relationship Id="rId7" Type="http://schemas.openxmlformats.org/officeDocument/2006/relationships/image" Target="../media/image114.png"/><Relationship Id="rId12" Type="http://schemas.openxmlformats.org/officeDocument/2006/relationships/image" Target="../media/image1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Biology" TargetMode="External"/><Relationship Id="rId11" Type="http://schemas.openxmlformats.org/officeDocument/2006/relationships/image" Target="../media/image116.jpeg"/><Relationship Id="rId5" Type="http://schemas.openxmlformats.org/officeDocument/2006/relationships/image" Target="../media/image53.png"/><Relationship Id="rId10" Type="http://schemas.openxmlformats.org/officeDocument/2006/relationships/hyperlink" Target="https://en.wikipedia.org/wiki/Mathematics" TargetMode="External"/><Relationship Id="rId4" Type="http://schemas.openxmlformats.org/officeDocument/2006/relationships/hyperlink" Target="http://toyhouse.wiki:81/" TargetMode="External"/><Relationship Id="rId9" Type="http://schemas.openxmlformats.org/officeDocument/2006/relationships/image" Target="../media/image1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hyperlink" Target="https://youtu.be/zxAV_Re4OWA?t=323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researchgate.net/publication/281150601_On_the_Origin_of_the_Constants_c_and_h" TargetMode="External"/><Relationship Id="rId5" Type="http://schemas.openxmlformats.org/officeDocument/2006/relationships/image" Target="../media/image120.png"/><Relationship Id="rId4" Type="http://schemas.openxmlformats.org/officeDocument/2006/relationships/hyperlink" Target="https://youtu.be/zxAV_Re4OWA?t=239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GTW2EYuaDEthocEP30xQtg" TargetMode="External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ZAPPhysics/QFT_Sims" TargetMode="External"/><Relationship Id="rId5" Type="http://schemas.openxmlformats.org/officeDocument/2006/relationships/image" Target="../media/image121.png"/><Relationship Id="rId4" Type="http://schemas.openxmlformats.org/officeDocument/2006/relationships/hyperlink" Target="https://youtu.be/MVqOfEYzwFY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XnZ-HFoOz8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tanddesigninspiration.com/wp-content/uploads/2017/08/the-persistence-of-memory.jpg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4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dzone.com/articles/learn-how-to-setup-a-cicd-pipeline-from-scratch" TargetMode="External"/><Relationship Id="rId13" Type="http://schemas.openxmlformats.org/officeDocument/2006/relationships/diagramColors" Target="../diagrams/colors4.xml"/><Relationship Id="rId3" Type="http://schemas.openxmlformats.org/officeDocument/2006/relationships/diagramLayout" Target="../diagrams/layout3.xml"/><Relationship Id="rId7" Type="http://schemas.openxmlformats.org/officeDocument/2006/relationships/image" Target="../media/image125.png"/><Relationship Id="rId12" Type="http://schemas.openxmlformats.org/officeDocument/2006/relationships/diagramQuickStyle" Target="../diagrams/quickStyle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11" Type="http://schemas.openxmlformats.org/officeDocument/2006/relationships/diagramLayout" Target="../diagrams/layout4.xml"/><Relationship Id="rId5" Type="http://schemas.openxmlformats.org/officeDocument/2006/relationships/diagramColors" Target="../diagrams/colors3.xml"/><Relationship Id="rId10" Type="http://schemas.openxmlformats.org/officeDocument/2006/relationships/diagramData" Target="../diagrams/data4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26.png"/><Relationship Id="rId14" Type="http://schemas.microsoft.com/office/2007/relationships/diagramDrawing" Target="../diagrams/drawin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l.com/content/www/us/en/gaming/resources/cpu-clock-speed.html" TargetMode="External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jpeg"/><Relationship Id="rId5" Type="http://schemas.openxmlformats.org/officeDocument/2006/relationships/hyperlink" Target="https://www.amazon.com/Clockspeed-Winning-Industry-Temporary-Advantage-ebook/dp/B00692LQA6" TargetMode="External"/><Relationship Id="rId4" Type="http://schemas.openxmlformats.org/officeDocument/2006/relationships/image" Target="../media/image12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hyperlink" Target="https://www.smithsonianmag.com/history/decoding-antikythera-mechanism-first-computer-180953979/" TargetMode="External"/><Relationship Id="rId7" Type="http://schemas.openxmlformats.org/officeDocument/2006/relationships/hyperlink" Target="https://youtu.be/UpLcnAIpVRA?t=214" TargetMode="Externa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2.png"/><Relationship Id="rId5" Type="http://schemas.openxmlformats.org/officeDocument/2006/relationships/hyperlink" Target="https://www.vox.com/science-and-health/2017/5/17/15646450/antikythera-mechanism-greek-computer-astronomy-google-doodle" TargetMode="External"/><Relationship Id="rId4" Type="http://schemas.openxmlformats.org/officeDocument/2006/relationships/image" Target="../media/image13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4.png"/><Relationship Id="rId7" Type="http://schemas.openxmlformats.org/officeDocument/2006/relationships/hyperlink" Target="https://youtu.be/VTFaWOPspEo" TargetMode="External"/><Relationship Id="rId2" Type="http://schemas.openxmlformats.org/officeDocument/2006/relationships/hyperlink" Target="https://www.youtube.com/watch?v=T11ZxcVoIjk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6.png"/><Relationship Id="rId11" Type="http://schemas.openxmlformats.org/officeDocument/2006/relationships/hyperlink" Target="https://en.wikipedia.org/wiki/George_Hotz" TargetMode="External"/><Relationship Id="rId5" Type="http://schemas.openxmlformats.org/officeDocument/2006/relationships/image" Target="../media/image135.png"/><Relationship Id="rId10" Type="http://schemas.openxmlformats.org/officeDocument/2006/relationships/image" Target="../media/image138.png"/><Relationship Id="rId4" Type="http://schemas.openxmlformats.org/officeDocument/2006/relationships/hyperlink" Target="https://www.youtube.com/results?search_query=Live+CEOing" TargetMode="External"/><Relationship Id="rId9" Type="http://schemas.openxmlformats.org/officeDocument/2006/relationships/hyperlink" Target="https://youtu.be/hnQBlUvejWc?t=1889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terms/b/blockchain.asp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4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Clockspeed-Winning-Industry-Temporary-Advantage-ebook/dp/B00692LQA6" TargetMode="External"/><Relationship Id="rId13" Type="http://schemas.openxmlformats.org/officeDocument/2006/relationships/diagramColors" Target="../diagrams/colors6.xml"/><Relationship Id="rId18" Type="http://schemas.openxmlformats.org/officeDocument/2006/relationships/diagramLayout" Target="../diagrams/layout7.xml"/><Relationship Id="rId26" Type="http://schemas.openxmlformats.org/officeDocument/2006/relationships/image" Target="../media/image147.png"/><Relationship Id="rId3" Type="http://schemas.openxmlformats.org/officeDocument/2006/relationships/diagramLayout" Target="../diagrams/layout5.xml"/><Relationship Id="rId21" Type="http://schemas.microsoft.com/office/2007/relationships/diagramDrawing" Target="../diagrams/drawing7.xml"/><Relationship Id="rId7" Type="http://schemas.openxmlformats.org/officeDocument/2006/relationships/image" Target="../media/image142.png"/><Relationship Id="rId12" Type="http://schemas.openxmlformats.org/officeDocument/2006/relationships/diagramQuickStyle" Target="../diagrams/quickStyle6.xml"/><Relationship Id="rId17" Type="http://schemas.openxmlformats.org/officeDocument/2006/relationships/diagramData" Target="../diagrams/data7.xml"/><Relationship Id="rId25" Type="http://schemas.openxmlformats.org/officeDocument/2006/relationships/image" Target="../media/image146.jpeg"/><Relationship Id="rId2" Type="http://schemas.openxmlformats.org/officeDocument/2006/relationships/diagramData" Target="../diagrams/data5.xml"/><Relationship Id="rId16" Type="http://schemas.openxmlformats.org/officeDocument/2006/relationships/image" Target="../media/image144.png"/><Relationship Id="rId20" Type="http://schemas.openxmlformats.org/officeDocument/2006/relationships/diagramColors" Target="../diagrams/colors7.xml"/><Relationship Id="rId29" Type="http://schemas.openxmlformats.org/officeDocument/2006/relationships/diagramQuickStyle" Target="../diagrams/quickStyle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11" Type="http://schemas.openxmlformats.org/officeDocument/2006/relationships/diagramLayout" Target="../diagrams/layout6.xml"/><Relationship Id="rId24" Type="http://schemas.openxmlformats.org/officeDocument/2006/relationships/hyperlink" Target="https://www.jagranjosh.com/general-knowledge/what-is-blockchain-technology-1525426677-1" TargetMode="External"/><Relationship Id="rId5" Type="http://schemas.openxmlformats.org/officeDocument/2006/relationships/diagramColors" Target="../diagrams/colors5.xml"/><Relationship Id="rId15" Type="http://schemas.openxmlformats.org/officeDocument/2006/relationships/image" Target="../media/image143.png"/><Relationship Id="rId23" Type="http://schemas.openxmlformats.org/officeDocument/2006/relationships/image" Target="../media/image145.png"/><Relationship Id="rId28" Type="http://schemas.openxmlformats.org/officeDocument/2006/relationships/diagramLayout" Target="../diagrams/layout8.xml"/><Relationship Id="rId10" Type="http://schemas.openxmlformats.org/officeDocument/2006/relationships/diagramData" Target="../diagrams/data6.xml"/><Relationship Id="rId19" Type="http://schemas.openxmlformats.org/officeDocument/2006/relationships/diagramQuickStyle" Target="../diagrams/quickStyle7.xml"/><Relationship Id="rId31" Type="http://schemas.microsoft.com/office/2007/relationships/diagramDrawing" Target="../diagrams/drawing8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29.jpeg"/><Relationship Id="rId14" Type="http://schemas.microsoft.com/office/2007/relationships/diagramDrawing" Target="../diagrams/drawing6.xml"/><Relationship Id="rId22" Type="http://schemas.openxmlformats.org/officeDocument/2006/relationships/hyperlink" Target="https://books.google.co.id/books/about/Blockchain_Revolution.html?id=NqBiCgAAQBAJ&amp;redir_esc=y" TargetMode="External"/><Relationship Id="rId27" Type="http://schemas.openxmlformats.org/officeDocument/2006/relationships/diagramData" Target="../diagrams/data8.xml"/><Relationship Id="rId30" Type="http://schemas.openxmlformats.org/officeDocument/2006/relationships/diagramColors" Target="../diagrams/colors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hyperlink" Target="https://www.youtube.com/watch?time_continue=100&amp;v=xb11wK_z0KA&amp;feature=emb_logo" TargetMode="Externa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1.png"/><Relationship Id="rId2" Type="http://schemas.openxmlformats.org/officeDocument/2006/relationships/hyperlink" Target="https://scribepublications.co.uk/books-authors/books/social-physics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ip.mitpress.mit.edu/new-economy" TargetMode="External"/><Relationship Id="rId5" Type="http://schemas.openxmlformats.org/officeDocument/2006/relationships/image" Target="../media/image150.jpeg"/><Relationship Id="rId4" Type="http://schemas.openxmlformats.org/officeDocument/2006/relationships/hyperlink" Target="https://medium.com/mit-initiative-on-the-digital-economy/creating-a-social-contract-for-the-digital-world-ad01f3785898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13" Type="http://schemas.openxmlformats.org/officeDocument/2006/relationships/hyperlink" Target="https://en.wikipedia.org/wiki/Judea_Pearl" TargetMode="External"/><Relationship Id="rId18" Type="http://schemas.openxmlformats.org/officeDocument/2006/relationships/hyperlink" Target="https://www.cs.toronto.edu/~hinton/absps/imagenet.pdf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en.wikipedia.org/wiki/Thomas_Kuhn" TargetMode="External"/><Relationship Id="rId12" Type="http://schemas.openxmlformats.org/officeDocument/2006/relationships/image" Target="../media/image12.jpeg"/><Relationship Id="rId17" Type="http://schemas.openxmlformats.org/officeDocument/2006/relationships/image" Target="../media/image15.png"/><Relationship Id="rId2" Type="http://schemas.openxmlformats.org/officeDocument/2006/relationships/image" Target="../media/image6.jpeg"/><Relationship Id="rId16" Type="http://schemas.openxmlformats.org/officeDocument/2006/relationships/image" Target="../media/image14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jpeg"/><Relationship Id="rId11" Type="http://schemas.openxmlformats.org/officeDocument/2006/relationships/hyperlink" Target="https://awards.acm.org/about/2018-turing" TargetMode="External"/><Relationship Id="rId5" Type="http://schemas.openxmlformats.org/officeDocument/2006/relationships/image" Target="../media/image8.jpeg"/><Relationship Id="rId15" Type="http://schemas.openxmlformats.org/officeDocument/2006/relationships/hyperlink" Target="https://en.wikipedia.org/wiki/George_Lakoff" TargetMode="External"/><Relationship Id="rId10" Type="http://schemas.openxmlformats.org/officeDocument/2006/relationships/image" Target="../media/image11.jpeg"/><Relationship Id="rId19" Type="http://schemas.openxmlformats.org/officeDocument/2006/relationships/image" Target="../media/image16.png"/><Relationship Id="rId4" Type="http://schemas.openxmlformats.org/officeDocument/2006/relationships/hyperlink" Target="https://wiki2.org/en/Where_Mathematics_Comes_From" TargetMode="External"/><Relationship Id="rId9" Type="http://schemas.openxmlformats.org/officeDocument/2006/relationships/hyperlink" Target="https://en.wikipedia.org/wiki/Stephen_Wolfram" TargetMode="External"/><Relationship Id="rId1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arxiv.org/pdf/0903.0340.pdf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jpeg"/><Relationship Id="rId5" Type="http://schemas.openxmlformats.org/officeDocument/2006/relationships/hyperlink" Target="https://en.wikipedia.org/wiki/Rosetta_Stone" TargetMode="Externa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258554"/>
            <a:ext cx="8520600" cy="30860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800" dirty="0"/>
            </a:br>
            <a:r>
              <a:rPr lang="en-US" sz="2800" dirty="0" err="1"/>
              <a:t>超越学科界限的认知基础</a:t>
            </a:r>
            <a:br>
              <a:rPr lang="en-US" sz="2800" dirty="0"/>
            </a:br>
            <a:r>
              <a:rPr lang="en-US" sz="2800" dirty="0"/>
              <a:t>Transdisciplinary Cognitive Foundation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Week 10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Artificial Intelligence and its Social Impacts</a:t>
            </a:r>
            <a:endParaRPr sz="28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November </a:t>
            </a:r>
            <a:r>
              <a:rPr lang="en-US" altLang="zh-CN" dirty="0"/>
              <a:t>16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51426" y="246827"/>
            <a:ext cx="6441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600" dirty="0">
                <a:solidFill>
                  <a:schemeClr val="tx1"/>
                </a:solidFill>
                <a:latin typeface="Calibri"/>
              </a:rPr>
              <a:t>Lambda-Calculus is an Ouroboros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Arial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7F38E-537F-AD4F-AC09-A7345867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812B-A187-0945-BAC5-7895DB419E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C6D9AE-3B2B-7045-BC4E-D2DE17011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65" y="2901143"/>
            <a:ext cx="3960477" cy="1999046"/>
          </a:xfrm>
          <a:prstGeom prst="rect">
            <a:avLst/>
          </a:prstGeom>
        </p:spPr>
      </p:pic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CE072393-1DB0-C844-9903-8FA21ADF94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291" y="1036500"/>
            <a:ext cx="3764806" cy="107493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388FE84-64F4-934D-B491-E209FDE3C307}"/>
              </a:ext>
            </a:extLst>
          </p:cNvPr>
          <p:cNvGrpSpPr/>
          <p:nvPr/>
        </p:nvGrpSpPr>
        <p:grpSpPr>
          <a:xfrm>
            <a:off x="4594088" y="981272"/>
            <a:ext cx="4152621" cy="1130159"/>
            <a:chOff x="1929239" y="2947810"/>
            <a:chExt cx="5795379" cy="162533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FE8D5D3-7783-BB42-8F3C-81E24F826698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90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9DB0C26-634E-7A42-90D7-BE7B0BB038C6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75AB24E-2B36-7346-A10A-7DCD73220F4F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 sz="90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1C5DECE-3CC5-8947-BCF9-EE8A147BAF90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 sz="900"/>
              </a:p>
            </p:txBody>
          </p:sp>
        </p:grp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4EF23C2-F7BA-6B43-80A1-F55154005B37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900" dirty="0">
                  <a:solidFill>
                    <a:schemeClr val="tx1"/>
                  </a:solidFill>
                </a:rPr>
                <a:t>Variable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ED64BEF5-F125-B242-B205-AEDAF28EAE09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900" dirty="0">
                  <a:solidFill>
                    <a:schemeClr val="tx1"/>
                  </a:solidFill>
                </a:rPr>
                <a:t>Expression1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ECCA3E31-69F7-7F48-9E50-7245EEF75D48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900" dirty="0">
                  <a:solidFill>
                    <a:schemeClr val="tx1"/>
                  </a:solidFill>
                </a:rPr>
                <a:t>Expression2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2C149AC-F03F-FC4D-9928-B9F2A3684860}"/>
                </a:ext>
              </a:extLst>
            </p:cNvPr>
            <p:cNvCxnSpPr>
              <a:cxnSpLocks/>
              <a:stCxn id="12" idx="7"/>
              <a:endCxn id="15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514A23D-8F7A-754C-94E0-1E23421F7CB7}"/>
                </a:ext>
              </a:extLst>
            </p:cNvPr>
            <p:cNvCxnSpPr>
              <a:cxnSpLocks/>
              <a:stCxn id="12" idx="0"/>
              <a:endCxn id="14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00650FB-9C7A-6941-8D29-87BFD2C07487}"/>
                </a:ext>
              </a:extLst>
            </p:cNvPr>
            <p:cNvCxnSpPr>
              <a:cxnSpLocks/>
              <a:stCxn id="14" idx="3"/>
              <a:endCxn id="36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12CFB65-6C0B-5A41-90E9-0389459E7D45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4F8ABE9-E5F3-DC4C-9851-9134FBB4708A}"/>
                </a:ext>
              </a:extLst>
            </p:cNvPr>
            <p:cNvCxnSpPr>
              <a:cxnSpLocks/>
              <a:stCxn id="16" idx="3"/>
              <a:endCxn id="29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8635E22B-1513-5547-91E1-8CDC0C5B8398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900" dirty="0">
                  <a:solidFill>
                    <a:schemeClr val="tx1"/>
                  </a:solidFill>
                </a:rPr>
                <a:t>Variable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B0D17CDF-56CA-EB4B-AF6A-5FC7F0B1D60C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900" dirty="0">
                  <a:solidFill>
                    <a:schemeClr val="tx1"/>
                  </a:solidFill>
                </a:rPr>
                <a:t>Expression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1307ED9-88CB-754E-B1B4-60F93FF7FAFA}"/>
                </a:ext>
              </a:extLst>
            </p:cNvPr>
            <p:cNvCxnSpPr>
              <a:cxnSpLocks/>
              <a:stCxn id="22" idx="3"/>
              <a:endCxn id="23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AC29B83-EE31-C24C-9E95-06BDDE2684E8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09B55366-3595-E948-AB4D-DBAE7EFB7CD8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900" dirty="0">
                    <a:solidFill>
                      <a:schemeClr val="tx1"/>
                    </a:solidFill>
                  </a:rPr>
                  <a:t>(                           )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16488F72-1E99-174F-8716-050BBEB4F995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900" dirty="0">
                    <a:solidFill>
                      <a:schemeClr val="tx1"/>
                    </a:solidFill>
                  </a:rPr>
                  <a:t>Expression</a:t>
                </a:r>
              </a:p>
            </p:txBody>
          </p:sp>
        </p:grp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6BBAA9F3-2D60-4A45-BDAD-886AD1294790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>
                  <a:solidFill>
                    <a:schemeClr val="tx1"/>
                  </a:solidFill>
                </a:rPr>
                <a:t>𝜆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2E29A93-58EB-CE47-84B3-DF7D2DEC687D}"/>
                </a:ext>
              </a:extLst>
            </p:cNvPr>
            <p:cNvCxnSpPr>
              <a:cxnSpLocks/>
              <a:stCxn id="26" idx="3"/>
              <a:endCxn id="22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4610DC7-2598-2E49-91B8-30D4103422EE}"/>
                </a:ext>
              </a:extLst>
            </p:cNvPr>
            <p:cNvCxnSpPr>
              <a:cxnSpLocks/>
              <a:stCxn id="23" idx="3"/>
              <a:endCxn id="29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2FBACC2-626C-5B4D-8430-1162C625307E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900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EA77DFE-48B1-FE42-9CE2-256AEDA27949}"/>
                </a:ext>
              </a:extLst>
            </p:cNvPr>
            <p:cNvCxnSpPr>
              <a:cxnSpLocks/>
              <a:stCxn id="34" idx="3"/>
              <a:endCxn id="29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0900A85-04AE-EA44-9BDB-7191264DB41E}"/>
                </a:ext>
              </a:extLst>
            </p:cNvPr>
            <p:cNvCxnSpPr>
              <a:cxnSpLocks/>
              <a:stCxn id="12" idx="6"/>
              <a:endCxn id="26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B15573A-2674-0043-B9C0-1777EE866216}"/>
                </a:ext>
              </a:extLst>
            </p:cNvPr>
            <p:cNvCxnSpPr>
              <a:cxnSpLocks/>
              <a:stCxn id="12" idx="5"/>
              <a:endCxn id="34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B3E2A396-8E76-6C45-8CF8-4A4137089F98}"/>
                </a:ext>
              </a:extLst>
            </p:cNvPr>
            <p:cNvCxnSpPr>
              <a:cxnSpLocks/>
              <a:stCxn id="29" idx="6"/>
              <a:endCxn id="12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8" name="Diagram 37">
            <a:extLst>
              <a:ext uri="{FF2B5EF4-FFF2-40B4-BE49-F238E27FC236}">
                <a16:creationId xmlns:a16="http://schemas.microsoft.com/office/drawing/2014/main" id="{23E0EDB0-4D4B-3D4A-AA6E-BADB8DB88E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1499040"/>
              </p:ext>
            </p:extLst>
          </p:nvPr>
        </p:nvGraphicFramePr>
        <p:xfrm>
          <a:off x="4958913" y="3032069"/>
          <a:ext cx="3068887" cy="2084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1336633C-C308-0A44-BC48-26509C545AAD}"/>
              </a:ext>
            </a:extLst>
          </p:cNvPr>
          <p:cNvGrpSpPr/>
          <p:nvPr/>
        </p:nvGrpSpPr>
        <p:grpSpPr>
          <a:xfrm>
            <a:off x="6927441" y="2783870"/>
            <a:ext cx="1428435" cy="276999"/>
            <a:chOff x="6927441" y="2783870"/>
            <a:chExt cx="1428435" cy="276999"/>
          </a:xfrm>
        </p:grpSpPr>
        <p:sp>
          <p:nvSpPr>
            <p:cNvPr id="39" name="Curved Right Arrow 38">
              <a:extLst>
                <a:ext uri="{FF2B5EF4-FFF2-40B4-BE49-F238E27FC236}">
                  <a16:creationId xmlns:a16="http://schemas.microsoft.com/office/drawing/2014/main" id="{E9869733-AAF6-8845-96EC-0C50265253A3}"/>
                </a:ext>
              </a:extLst>
            </p:cNvPr>
            <p:cNvSpPr/>
            <p:nvPr/>
          </p:nvSpPr>
          <p:spPr>
            <a:xfrm rot="4130176">
              <a:off x="7124395" y="2724613"/>
              <a:ext cx="121700" cy="515608"/>
            </a:xfrm>
            <a:prstGeom prst="curvedRightArrow">
              <a:avLst>
                <a:gd name="adj1" fmla="val 25000"/>
                <a:gd name="adj2" fmla="val 50000"/>
                <a:gd name="adj3" fmla="val 30634"/>
              </a:avLst>
            </a:prstGeom>
            <a:solidFill>
              <a:srgbClr val="0070C0"/>
            </a:solidFill>
            <a:ln w="25400" cap="flat">
              <a:solidFill>
                <a:srgbClr val="0070C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3F66B5-6FBB-CA41-9E43-CCC0D3BDA79F}"/>
                </a:ext>
              </a:extLst>
            </p:cNvPr>
            <p:cNvSpPr txBox="1"/>
            <p:nvPr/>
          </p:nvSpPr>
          <p:spPr>
            <a:xfrm>
              <a:off x="7406898" y="2783870"/>
              <a:ext cx="948978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Paradigm shifting concepts 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rPr>
                <a:t>a</a:t>
              </a:r>
              <a:r>
                <a:rPr kumimoji="0" lang="en-TW" sz="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nd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 incommensurable terms</a:t>
              </a:r>
            </a:p>
          </p:txBody>
        </p:sp>
      </p:grpSp>
      <p:pic>
        <p:nvPicPr>
          <p:cNvPr id="41" name="Picture 40">
            <a:hlinkClick r:id="rId10"/>
            <a:extLst>
              <a:ext uri="{FF2B5EF4-FFF2-40B4-BE49-F238E27FC236}">
                <a16:creationId xmlns:a16="http://schemas.microsoft.com/office/drawing/2014/main" id="{19F0A707-780C-7F46-9549-5D8CC4D094E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64652" y="3444396"/>
            <a:ext cx="1046160" cy="10668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BFE31E-2C52-E440-BAE8-BFAD47DD967E}"/>
              </a:ext>
            </a:extLst>
          </p:cNvPr>
          <p:cNvSpPr txBox="1"/>
          <p:nvPr/>
        </p:nvSpPr>
        <p:spPr>
          <a:xfrm>
            <a:off x="4160847" y="3385742"/>
            <a:ext cx="12223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Learning as a vocabulary acquisition process!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AA0B91-A308-CC46-BE86-C5E0AE0B7989}"/>
              </a:ext>
            </a:extLst>
          </p:cNvPr>
          <p:cNvSpPr txBox="1"/>
          <p:nvPr/>
        </p:nvSpPr>
        <p:spPr>
          <a:xfrm>
            <a:off x="4436281" y="2285013"/>
            <a:ext cx="41182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800" b="1" i="1" dirty="0"/>
              <a:t>Lambda calculus </a:t>
            </a:r>
            <a:r>
              <a:rPr lang="en-TW" sz="800" dirty="0"/>
              <a:t>as an </a:t>
            </a:r>
            <a:r>
              <a:rPr lang="en-TW" sz="800" b="1" i="1" dirty="0"/>
              <a:t>executable rewrite process </a:t>
            </a:r>
            <a:r>
              <a:rPr lang="en-TW" sz="800" dirty="0"/>
              <a:t>is a Lattice/Poset.</a:t>
            </a:r>
          </a:p>
        </p:txBody>
      </p:sp>
      <p:pic>
        <p:nvPicPr>
          <p:cNvPr id="1026" name="Picture 2">
            <a:hlinkClick r:id="rId12"/>
            <a:extLst>
              <a:ext uri="{FF2B5EF4-FFF2-40B4-BE49-F238E27FC236}">
                <a16:creationId xmlns:a16="http://schemas.microsoft.com/office/drawing/2014/main" id="{73D88DEE-0814-164E-B82C-D3845AA2D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3500" y="3244066"/>
            <a:ext cx="713503" cy="78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A89481-0CFD-1D42-9E19-16EF5B1B532E}"/>
              </a:ext>
            </a:extLst>
          </p:cNvPr>
          <p:cNvSpPr txBox="1"/>
          <p:nvPr/>
        </p:nvSpPr>
        <p:spPr>
          <a:xfrm>
            <a:off x="7770227" y="4023776"/>
            <a:ext cx="9764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Early alchemical ouroboros illustration with the words </a:t>
            </a:r>
            <a:r>
              <a:rPr lang="el-GR" sz="500" dirty="0" err="1"/>
              <a:t>ἓν</a:t>
            </a:r>
            <a:r>
              <a:rPr lang="el-GR" sz="500" dirty="0"/>
              <a:t> </a:t>
            </a:r>
            <a:r>
              <a:rPr lang="el-GR" sz="500" dirty="0" err="1"/>
              <a:t>τὸ</a:t>
            </a:r>
            <a:r>
              <a:rPr lang="el-GR" sz="500" dirty="0"/>
              <a:t> </a:t>
            </a:r>
            <a:r>
              <a:rPr lang="el-GR" sz="500" dirty="0" err="1"/>
              <a:t>πᾶν</a:t>
            </a:r>
            <a:r>
              <a:rPr lang="el-GR" sz="500" dirty="0"/>
              <a:t> ("</a:t>
            </a:r>
            <a:r>
              <a:rPr lang="en-US" sz="500" dirty="0"/>
              <a:t>The All is </a:t>
            </a:r>
            <a:r>
              <a:rPr lang="en-US" sz="500" dirty="0">
                <a:hlinkClick r:id="rId14" tooltip="Henology"/>
              </a:rPr>
              <a:t>One</a:t>
            </a:r>
            <a:r>
              <a:rPr lang="en-US" sz="500" dirty="0"/>
              <a:t>") from the work of </a:t>
            </a:r>
            <a:r>
              <a:rPr lang="en-US" sz="500" dirty="0">
                <a:hlinkClick r:id="rId15" tooltip="Cleopatra the Alchemist"/>
              </a:rPr>
              <a:t>Cleopatra the Alchemist</a:t>
            </a:r>
            <a:r>
              <a:rPr lang="en-US" sz="500" dirty="0"/>
              <a:t> in MS </a:t>
            </a:r>
            <a:r>
              <a:rPr lang="en-US" sz="500" dirty="0">
                <a:hlinkClick r:id="rId16" tooltip="Biblioteca Marciana"/>
              </a:rPr>
              <a:t>Marciana</a:t>
            </a:r>
            <a:r>
              <a:rPr lang="en-US" sz="500" dirty="0"/>
              <a:t> gr. Z. 299. (10th Century)</a:t>
            </a:r>
          </a:p>
          <a:p>
            <a:endParaRPr lang="en-US" sz="500" dirty="0"/>
          </a:p>
          <a:p>
            <a:r>
              <a:rPr lang="en-US" sz="500" dirty="0"/>
              <a:t>Image and Text: Wikipedia</a:t>
            </a:r>
            <a:endParaRPr lang="en-TW" sz="5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932B0F-7D6F-9147-BD47-A4FEEDFD32A0}"/>
              </a:ext>
            </a:extLst>
          </p:cNvPr>
          <p:cNvSpPr txBox="1"/>
          <p:nvPr/>
        </p:nvSpPr>
        <p:spPr>
          <a:xfrm>
            <a:off x="2454260" y="4280445"/>
            <a:ext cx="1785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800" dirty="0"/>
              <a:t>Backus-Naur Form provides a way to customize the “concrete syntax” of formal languages.</a:t>
            </a:r>
          </a:p>
        </p:txBody>
      </p:sp>
    </p:spTree>
    <p:extLst>
      <p:ext uri="{BB962C8B-B14F-4D97-AF65-F5344CB8AC3E}">
        <p14:creationId xmlns:p14="http://schemas.microsoft.com/office/powerpoint/2010/main" val="552770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438307"/>
            <a:ext cx="3837000" cy="45521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Stating objectives in scope</a:t>
            </a:r>
          </a:p>
          <a:p>
            <a:pPr lvl="1" indent="-342900">
              <a:buSzPts val="1800"/>
              <a:buChar char="●"/>
            </a:pPr>
            <a:r>
              <a:rPr lang="en-US" dirty="0"/>
              <a:t>Use imperative sentence to express intent. Be active!</a:t>
            </a:r>
            <a:endParaRPr lang="en" dirty="0"/>
          </a:p>
          <a:p>
            <a:pPr lvl="1" indent="-342900">
              <a:buSzPts val="1800"/>
              <a:buChar char="●"/>
            </a:pPr>
            <a:r>
              <a:rPr lang="en" dirty="0"/>
              <a:t>Draw on forces that are present in the context, align your argument with contextualized information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Preparing a proposition that has concrete and verifiable outcomes</a:t>
            </a:r>
          </a:p>
          <a:p>
            <a:pPr lvl="2" indent="-342900">
              <a:buSzPts val="1800"/>
              <a:buChar char="●"/>
            </a:pPr>
            <a:r>
              <a:rPr lang="en-US" dirty="0"/>
              <a:t>F</a:t>
            </a:r>
            <a:r>
              <a:rPr lang="en" dirty="0"/>
              <a:t>or example: Colonizing human in space…</a:t>
            </a:r>
          </a:p>
          <a:p>
            <a:pPr lvl="1" indent="-342900">
              <a:buSzPts val="1800"/>
              <a:buChar char="●"/>
            </a:pPr>
            <a:endParaRPr lang="en" dirty="0"/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7891E2-F7B9-9148-B761-55EED0922978}"/>
              </a:ext>
            </a:extLst>
          </p:cNvPr>
          <p:cNvSpPr txBox="1"/>
          <p:nvPr/>
        </p:nvSpPr>
        <p:spPr>
          <a:xfrm>
            <a:off x="312523" y="4306672"/>
            <a:ext cx="3501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sources:</a:t>
            </a:r>
          </a:p>
          <a:p>
            <a:r>
              <a:rPr lang="en-US" dirty="0">
                <a:hlinkClick r:id="rId3"/>
              </a:rPr>
              <a:t>Ask Ethan: Is Spacetime Really A Fabric?</a:t>
            </a:r>
            <a:endParaRPr lang="en-US" dirty="0"/>
          </a:p>
          <a:p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DF7D8D-50FD-BD43-BEA6-6954B006870A}"/>
              </a:ext>
            </a:extLst>
          </p:cNvPr>
          <p:cNvSpPr txBox="1"/>
          <p:nvPr/>
        </p:nvSpPr>
        <p:spPr>
          <a:xfrm>
            <a:off x="340012" y="3913604"/>
            <a:ext cx="207492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Identify a desired scope of your cognitive actions ...</a:t>
            </a:r>
          </a:p>
          <a:p>
            <a:endParaRPr lang="en-TW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54EBD4-DD2F-8A44-AED4-F5044D7A76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012" y="1825610"/>
            <a:ext cx="2127340" cy="1597721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DBDCE9A7-53E7-7C45-AEAC-CDA76D91431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3163" y="2283067"/>
            <a:ext cx="2455636" cy="160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94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682759"/>
              </p:ext>
            </p:extLst>
          </p:nvPr>
        </p:nvGraphicFramePr>
        <p:xfrm>
          <a:off x="381002" y="1249401"/>
          <a:ext cx="1342996" cy="3395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29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0" dirty="0">
                          <a:solidFill>
                            <a:schemeClr val="tx1"/>
                          </a:solidFill>
                          <a:latin typeface="LiHei Pro" charset="-120"/>
                          <a:ea typeface="LiHei Pro" charset="-120"/>
                          <a:cs typeface="LiHei Pro" charset="-120"/>
                        </a:rPr>
                        <a:t>Scientific “Evolution”</a:t>
                      </a:r>
                      <a:endParaRPr lang="en-US" sz="900" b="0" dirty="0">
                        <a:solidFill>
                          <a:schemeClr val="tx1"/>
                        </a:solidFill>
                        <a:latin typeface="LiHei Pro" charset="-120"/>
                        <a:ea typeface="LiHei Pro" charset="-120"/>
                        <a:cs typeface="LiHei Pro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Hei" charset="-122"/>
                          <a:ea typeface="Hei" charset="-122"/>
                          <a:cs typeface="Hei" charset="-122"/>
                        </a:rPr>
                        <a:t>Neutral Network</a:t>
                      </a:r>
                      <a:endParaRPr lang="en-US" sz="12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Hei" charset="-122"/>
                          <a:ea typeface="Hei" charset="-122"/>
                          <a:cs typeface="Hei" charset="-122"/>
                        </a:rPr>
                        <a:t>Symbolic Logic</a:t>
                      </a:r>
                      <a:endParaRPr lang="en-US" sz="12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  <a:p>
                      <a:pPr algn="ctr"/>
                      <a:endParaRPr lang="en-US" sz="12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Hei" charset="-122"/>
                          <a:ea typeface="Hei" charset="-122"/>
                          <a:cs typeface="Hei" charset="-122"/>
                        </a:rPr>
                        <a:t>Causal</a:t>
                      </a:r>
                      <a:r>
                        <a:rPr lang="en-US" sz="1100" baseline="0" dirty="0">
                          <a:latin typeface="Hei" charset="-122"/>
                          <a:ea typeface="Hei" charset="-122"/>
                          <a:cs typeface="Hei" charset="-122"/>
                        </a:rPr>
                        <a:t> Probability</a:t>
                      </a:r>
                      <a:endParaRPr lang="en-US" sz="11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  <a:p>
                      <a:pPr algn="ctr"/>
                      <a:endParaRPr lang="en-US" sz="12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>
                          <a:latin typeface="Hei" charset="-122"/>
                          <a:ea typeface="Hei" charset="-122"/>
                          <a:cs typeface="Hei" charset="-122"/>
                        </a:rPr>
                        <a:t>Conceptual</a:t>
                      </a:r>
                      <a:r>
                        <a:rPr lang="en-US" altLang="zh-CN" sz="900" baseline="0" dirty="0">
                          <a:latin typeface="Hei" charset="-122"/>
                          <a:ea typeface="Hei" charset="-122"/>
                          <a:cs typeface="Hei" charset="-122"/>
                        </a:rPr>
                        <a:t> Analogies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1923363" y="1578178"/>
          <a:ext cx="1536997" cy="2735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6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009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err="1">
                          <a:latin typeface="Hei" charset="-122"/>
                          <a:ea typeface="Hei" charset="-122"/>
                          <a:cs typeface="Hei" charset="-122"/>
                        </a:rPr>
                        <a:t>IoT</a:t>
                      </a:r>
                      <a:r>
                        <a:rPr lang="zh-CN" altLang="en-US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 </a:t>
                      </a: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and Quantum Computing</a:t>
                      </a:r>
                      <a:endParaRPr lang="en-US" sz="14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TPU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Hei" charset="-122"/>
                          <a:ea typeface="Hei" charset="-122"/>
                          <a:cs typeface="Hei" charset="-122"/>
                        </a:rPr>
                        <a:t>GPU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CPU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3670610" y="1921078"/>
          <a:ext cx="1347711" cy="2015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7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Big</a:t>
                      </a:r>
                      <a:r>
                        <a:rPr lang="en-US" altLang="zh-CN" sz="1400" baseline="0" dirty="0">
                          <a:latin typeface="Hei" charset="-122"/>
                          <a:ea typeface="Hei" charset="-122"/>
                          <a:cs typeface="Hei" charset="-122"/>
                        </a:rPr>
                        <a:t> Data</a:t>
                      </a:r>
                      <a:endParaRPr lang="en-US" sz="14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Computed Data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Artificial</a:t>
                      </a:r>
                      <a:r>
                        <a:rPr lang="en-US" altLang="zh-CN" sz="1400" baseline="0" dirty="0">
                          <a:latin typeface="Hei" charset="-122"/>
                          <a:ea typeface="Hei" charset="-122"/>
                          <a:cs typeface="Hei" charset="-122"/>
                        </a:rPr>
                        <a:t> Data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5239456" y="2256917"/>
          <a:ext cx="1347711" cy="1343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7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Distributed</a:t>
                      </a:r>
                      <a:r>
                        <a:rPr lang="en-US" sz="1400" baseline="0" dirty="0">
                          <a:latin typeface="Hei" charset="-122"/>
                          <a:ea typeface="Hei" charset="-122"/>
                          <a:cs typeface="Hei" charset="-122"/>
                        </a:rPr>
                        <a:t> </a:t>
                      </a:r>
                      <a:endParaRPr lang="en-US" sz="14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Centralized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/>
        </p:nvGraphicFramePr>
        <p:xfrm>
          <a:off x="6812795" y="2592757"/>
          <a:ext cx="1347711" cy="671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7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Hei" charset="-122"/>
                          <a:ea typeface="Hei" charset="-122"/>
                          <a:cs typeface="Hei" charset="-122"/>
                        </a:rPr>
                        <a:t>General</a:t>
                      </a:r>
                      <a:r>
                        <a:rPr lang="en-US" sz="1200" baseline="0" dirty="0">
                          <a:latin typeface="Hei" charset="-122"/>
                          <a:ea typeface="Hei" charset="-122"/>
                          <a:cs typeface="Hei" charset="-122"/>
                        </a:rPr>
                        <a:t> Protocol</a:t>
                      </a:r>
                      <a:endParaRPr lang="en-US" sz="12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713944" y="763645"/>
            <a:ext cx="11472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2000" b="1" kern="1200" dirty="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rPr>
              <a:t>Software</a:t>
            </a:r>
            <a:endParaRPr lang="en-US" sz="2000" b="1" kern="1200" dirty="0">
              <a:solidFill>
                <a:schemeClr val="tx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50889" y="1042868"/>
            <a:ext cx="123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2000" b="1" kern="1200" dirty="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rPr>
              <a:t>Hardware</a:t>
            </a:r>
            <a:endParaRPr lang="en-US" sz="2000" b="1" kern="1200" dirty="0">
              <a:solidFill>
                <a:schemeClr val="tx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90141" y="1446864"/>
            <a:ext cx="1032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2000" b="1" kern="1200" dirty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Content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898803" y="2100592"/>
            <a:ext cx="11472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2000" b="1" kern="1200" dirty="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rPr>
              <a:t>Standard</a:t>
            </a:r>
            <a:endParaRPr lang="en-US" sz="2000" b="1" kern="1200" dirty="0">
              <a:solidFill>
                <a:schemeClr val="tx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55293" y="1863602"/>
            <a:ext cx="1158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2000" b="1" kern="1200" dirty="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rPr>
              <a:t>Resource</a:t>
            </a:r>
            <a:endParaRPr lang="en-US" sz="2000" b="1" kern="1200" dirty="0">
              <a:solidFill>
                <a:schemeClr val="tx1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22023" y="2534519"/>
            <a:ext cx="782576" cy="33583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22023" y="3182570"/>
            <a:ext cx="797570" cy="310787"/>
          </a:xfrm>
          <a:prstGeom prst="rect">
            <a:avLst/>
          </a:prstGeom>
        </p:spPr>
      </p:pic>
      <p:pic>
        <p:nvPicPr>
          <p:cNvPr id="37" name="Picture 36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7151" y="2189874"/>
            <a:ext cx="400987" cy="490297"/>
          </a:xfrm>
          <a:prstGeom prst="rect">
            <a:avLst/>
          </a:prstGeom>
        </p:spPr>
      </p:pic>
      <p:pic>
        <p:nvPicPr>
          <p:cNvPr id="38" name="Picture 37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1978" y="2870356"/>
            <a:ext cx="504972" cy="33966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8012" y="3891337"/>
            <a:ext cx="494459" cy="327848"/>
          </a:xfrm>
          <a:prstGeom prst="rect">
            <a:avLst/>
          </a:prstGeom>
        </p:spPr>
      </p:pic>
      <p:pic>
        <p:nvPicPr>
          <p:cNvPr id="41" name="Picture 40">
            <a:hlinkClick r:id="rId9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3139" y="3190223"/>
            <a:ext cx="472712" cy="348219"/>
          </a:xfrm>
          <a:prstGeom prst="rect">
            <a:avLst/>
          </a:prstGeom>
        </p:spPr>
      </p:pic>
      <p:pic>
        <p:nvPicPr>
          <p:cNvPr id="42" name="Picture 41">
            <a:hlinkClick r:id="rId11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8053" y="2566696"/>
            <a:ext cx="884452" cy="29710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891" y="1485896"/>
            <a:ext cx="308094" cy="377706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76301" y="1531627"/>
            <a:ext cx="569387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975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+mn-cs"/>
              </a:rPr>
              <a:t>T. Kuhn</a:t>
            </a:r>
            <a:endParaRPr lang="en-US" sz="975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51799" y="3599544"/>
            <a:ext cx="1742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altLang="zh-CN" sz="1200" kern="1200" dirty="0">
                <a:solidFill>
                  <a:srgbClr val="E2C044"/>
                </a:solidFill>
                <a:latin typeface="Calibri"/>
                <a:ea typeface="宋体" panose="02010600030101010101" pitchFamily="2" charset="-122"/>
                <a:cs typeface="+mn-cs"/>
              </a:rPr>
              <a:t>Collective learning systems</a:t>
            </a:r>
            <a:endParaRPr lang="en-US" sz="1200" kern="1200" dirty="0">
              <a:solidFill>
                <a:srgbClr val="E2C044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818382" y="4389951"/>
            <a:ext cx="181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altLang="zh-CN" sz="1200" kern="1200" dirty="0">
                <a:solidFill>
                  <a:srgbClr val="E2C044"/>
                </a:solidFill>
                <a:latin typeface="Calibri"/>
                <a:ea typeface="宋体" panose="02010600030101010101" pitchFamily="2" charset="-122"/>
                <a:cs typeface="+mn-cs"/>
              </a:rPr>
              <a:t>Computing Architectures, Instrumentation</a:t>
            </a:r>
            <a:endParaRPr lang="en-US" sz="1200" kern="1200" dirty="0">
              <a:solidFill>
                <a:srgbClr val="E2C044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83934" y="4118205"/>
            <a:ext cx="16244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1200" kern="1200" dirty="0">
                <a:solidFill>
                  <a:srgbClr val="E2C044"/>
                </a:solidFill>
                <a:latin typeface="Calibri"/>
                <a:ea typeface="宋体" panose="02010600030101010101" pitchFamily="2" charset="-122"/>
                <a:cs typeface="+mn-cs"/>
              </a:rPr>
              <a:t>Data Assets, Structures</a:t>
            </a:r>
            <a:endParaRPr lang="en-US" sz="1200" kern="1200" dirty="0">
              <a:solidFill>
                <a:srgbClr val="E2C044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40982" y="2235074"/>
            <a:ext cx="631904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975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+mn-cs"/>
              </a:rPr>
              <a:t>J. Hinton</a:t>
            </a:r>
            <a:endParaRPr lang="en-US" sz="975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22607" y="4250888"/>
            <a:ext cx="635110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975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+mn-cs"/>
              </a:rPr>
              <a:t>G. Lakoff</a:t>
            </a:r>
            <a:endParaRPr lang="en-US" sz="975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17891" y="2890413"/>
            <a:ext cx="748923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975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+mn-cs"/>
              </a:rPr>
              <a:t>S. Wolfram</a:t>
            </a:r>
            <a:endParaRPr lang="en-US" sz="975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84188" y="3578848"/>
            <a:ext cx="543739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975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+mn-cs"/>
              </a:rPr>
              <a:t>J. Pearl</a:t>
            </a:r>
            <a:endParaRPr lang="en-US" sz="975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161995" y="3570632"/>
            <a:ext cx="1588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buClrTx/>
            </a:pPr>
            <a:r>
              <a:rPr lang="en-US" altLang="zh-CN" sz="1200" kern="1200" dirty="0">
                <a:solidFill>
                  <a:srgbClr val="E2C044"/>
                </a:solidFill>
                <a:latin typeface="Calibri"/>
                <a:ea typeface="宋体" panose="02010600030101010101" pitchFamily="2" charset="-122"/>
                <a:cs typeface="+mn-cs"/>
              </a:rPr>
              <a:t>Governance Strategies</a:t>
            </a:r>
            <a:endParaRPr lang="en-US" sz="1200" kern="1200" dirty="0">
              <a:solidFill>
                <a:srgbClr val="E2C044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58" name="图片 1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98804" y="2927866"/>
            <a:ext cx="1063772" cy="555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173658" y="4600453"/>
            <a:ext cx="168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altLang="zh-CN" sz="1200" kern="1200" dirty="0">
                <a:solidFill>
                  <a:srgbClr val="E2C044"/>
                </a:solidFill>
                <a:latin typeface="Calibri"/>
                <a:ea typeface="宋体" panose="02010600030101010101" pitchFamily="2" charset="-122"/>
                <a:cs typeface="+mn-cs"/>
              </a:rPr>
              <a:t>Encoding strategy, Ontology, Epistemology</a:t>
            </a:r>
            <a:endParaRPr lang="en-US" sz="1200" kern="1200" dirty="0">
              <a:solidFill>
                <a:srgbClr val="E2C044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0640" y="4379816"/>
            <a:ext cx="753959" cy="431559"/>
          </a:xfrm>
          <a:prstGeom prst="rect">
            <a:avLst/>
          </a:prstGeom>
        </p:spPr>
      </p:pic>
      <p:pic>
        <p:nvPicPr>
          <p:cNvPr id="3" name="Picture 2">
            <a:hlinkClick r:id="rId17"/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5251" y="1477360"/>
            <a:ext cx="1102004" cy="416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260" y="2821113"/>
            <a:ext cx="290725" cy="3809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6133" y="2482397"/>
            <a:ext cx="593958" cy="89093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679619" y="4157646"/>
            <a:ext cx="1789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kumimoji="1" lang="en-US" altLang="zh-CN" sz="1200" kern="1200" dirty="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rPr>
              <a:t>Extreme Learning Process</a:t>
            </a:r>
            <a:endParaRPr kumimoji="1" lang="zh-CN" altLang="en-US" sz="1200" kern="1200" dirty="0">
              <a:solidFill>
                <a:schemeClr val="tx1"/>
              </a:solidFill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A76D70-C887-914F-8197-9DE8F59746D3}"/>
              </a:ext>
            </a:extLst>
          </p:cNvPr>
          <p:cNvSpPr txBox="1"/>
          <p:nvPr/>
        </p:nvSpPr>
        <p:spPr>
          <a:xfrm>
            <a:off x="2558573" y="132817"/>
            <a:ext cx="408310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buClrTx/>
            </a:pPr>
            <a:r>
              <a:rPr lang="en-US" sz="2100" kern="1200" dirty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An integrated (ethical) architecture </a:t>
            </a:r>
          </a:p>
          <a:p>
            <a:pPr algn="ctr" defTabSz="685800">
              <a:buClrTx/>
            </a:pPr>
            <a:r>
              <a:rPr lang="en-US" sz="2100" kern="1200" dirty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to implement the Master Algorithm</a:t>
            </a:r>
          </a:p>
        </p:txBody>
      </p:sp>
      <p:pic>
        <p:nvPicPr>
          <p:cNvPr id="2" name="Picture 1">
            <a:hlinkClick r:id="rId21"/>
            <a:extLst>
              <a:ext uri="{FF2B5EF4-FFF2-40B4-BE49-F238E27FC236}">
                <a16:creationId xmlns:a16="http://schemas.microsoft.com/office/drawing/2014/main" id="{16C4E73A-1256-C844-A846-D4A83B067C3C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576" y="2194767"/>
            <a:ext cx="307409" cy="348607"/>
          </a:xfrm>
          <a:prstGeom prst="rect">
            <a:avLst/>
          </a:prstGeom>
        </p:spPr>
      </p:pic>
      <p:pic>
        <p:nvPicPr>
          <p:cNvPr id="10" name="Picture 9">
            <a:hlinkClick r:id="rId23"/>
            <a:extLst>
              <a:ext uri="{FF2B5EF4-FFF2-40B4-BE49-F238E27FC236}">
                <a16:creationId xmlns:a16="http://schemas.microsoft.com/office/drawing/2014/main" id="{74C60FA4-4D7F-454C-9D30-0CD12EAD078E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9337" y="3961263"/>
            <a:ext cx="502660" cy="187995"/>
          </a:xfrm>
          <a:prstGeom prst="rect">
            <a:avLst/>
          </a:prstGeom>
        </p:spPr>
      </p:pic>
      <p:pic>
        <p:nvPicPr>
          <p:cNvPr id="12" name="Picture 11">
            <a:hlinkClick r:id="rId25"/>
            <a:extLst>
              <a:ext uri="{FF2B5EF4-FFF2-40B4-BE49-F238E27FC236}">
                <a16:creationId xmlns:a16="http://schemas.microsoft.com/office/drawing/2014/main" id="{3DC277BB-65B4-744C-A692-43D6D8740739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9459" y="3896225"/>
            <a:ext cx="348219" cy="348219"/>
          </a:xfrm>
          <a:prstGeom prst="rect">
            <a:avLst/>
          </a:prstGeom>
        </p:spPr>
      </p:pic>
      <p:pic>
        <p:nvPicPr>
          <p:cNvPr id="13" name="Picture 12">
            <a:hlinkClick r:id="rId27"/>
            <a:extLst>
              <a:ext uri="{FF2B5EF4-FFF2-40B4-BE49-F238E27FC236}">
                <a16:creationId xmlns:a16="http://schemas.microsoft.com/office/drawing/2014/main" id="{933A3D0E-3305-1441-BE9A-8B3CFED88613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3644" y="1774001"/>
            <a:ext cx="316741" cy="308257"/>
          </a:xfrm>
          <a:prstGeom prst="rect">
            <a:avLst/>
          </a:prstGeom>
        </p:spPr>
      </p:pic>
      <p:pic>
        <p:nvPicPr>
          <p:cNvPr id="14" name="Picture 13">
            <a:hlinkClick r:id="rId29"/>
            <a:extLst>
              <a:ext uri="{FF2B5EF4-FFF2-40B4-BE49-F238E27FC236}">
                <a16:creationId xmlns:a16="http://schemas.microsoft.com/office/drawing/2014/main" id="{CD5524FE-B6E2-7241-80F0-BFDC10893A29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27883" y="912945"/>
            <a:ext cx="456739" cy="510536"/>
          </a:xfrm>
          <a:prstGeom prst="rect">
            <a:avLst/>
          </a:prstGeom>
        </p:spPr>
      </p:pic>
      <p:pic>
        <p:nvPicPr>
          <p:cNvPr id="16" name="Picture 15">
            <a:hlinkClick r:id="rId31"/>
            <a:extLst>
              <a:ext uri="{FF2B5EF4-FFF2-40B4-BE49-F238E27FC236}">
                <a16:creationId xmlns:a16="http://schemas.microsoft.com/office/drawing/2014/main" id="{9AD5FB2D-FD71-7347-ABB4-A1037828A0EF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3331" y="3624429"/>
            <a:ext cx="498925" cy="408300"/>
          </a:xfrm>
          <a:prstGeom prst="rect">
            <a:avLst/>
          </a:prstGeom>
        </p:spPr>
      </p:pic>
      <p:pic>
        <p:nvPicPr>
          <p:cNvPr id="17" name="Picture 16">
            <a:hlinkClick r:id="rId33"/>
            <a:extLst>
              <a:ext uri="{FF2B5EF4-FFF2-40B4-BE49-F238E27FC236}">
                <a16:creationId xmlns:a16="http://schemas.microsoft.com/office/drawing/2014/main" id="{DDBC57A8-E15D-7D49-8E3B-A7169F36DE29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8294" y="3605463"/>
            <a:ext cx="492241" cy="492241"/>
          </a:xfrm>
          <a:prstGeom prst="rect">
            <a:avLst/>
          </a:prstGeom>
        </p:spPr>
      </p:pic>
      <p:pic>
        <p:nvPicPr>
          <p:cNvPr id="18434" name="Picture 2" descr="GitHub logo PNG">
            <a:hlinkClick r:id="rId35" tooltip="GitHub logo PNG"/>
            <a:extLst>
              <a:ext uri="{FF2B5EF4-FFF2-40B4-BE49-F238E27FC236}">
                <a16:creationId xmlns:a16="http://schemas.microsoft.com/office/drawing/2014/main" id="{3220CD08-61E0-0647-901D-76D98DBF8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76234" y="2199801"/>
            <a:ext cx="400987" cy="36209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436" name="Picture 4" descr="Holacracy”, Sistem Bisnis Modern – Ditea-Preneur">
            <a:hlinkClick r:id="rId37"/>
            <a:extLst>
              <a:ext uri="{FF2B5EF4-FFF2-40B4-BE49-F238E27FC236}">
                <a16:creationId xmlns:a16="http://schemas.microsoft.com/office/drawing/2014/main" id="{259D57F0-3DFA-5648-99C2-18B2E815E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50544" y="3829728"/>
            <a:ext cx="754055" cy="46123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5C614A8A-D763-924B-87F5-0720B31DFCCF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260" y="3527615"/>
            <a:ext cx="287455" cy="38097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74CC4B-CDC2-4244-A760-654A5A666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18EE6-26BB-AA42-93E7-AC7B05C96C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3" name="Picture 1" descr="George Lakoff.jpg">
            <a:extLst>
              <a:ext uri="{FF2B5EF4-FFF2-40B4-BE49-F238E27FC236}">
                <a16:creationId xmlns:a16="http://schemas.microsoft.com/office/drawing/2014/main" id="{3FB8732A-4140-5A4D-B529-3D67D0EA4D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8083" y="4157646"/>
            <a:ext cx="287455" cy="42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408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Success Criteria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953146"/>
            <a:ext cx="3837000" cy="40373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 set of conditional statements that qualifies the success criteria to achieve the stated goal(s)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Conditional statements that can be judged to yes/no results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Certain success criteria can be measured in terms of degree of success (portions accomplished)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Success measures maybe assessed in terms of Time and Entropy (probability of success) values.</a:t>
            </a:r>
          </a:p>
          <a:p>
            <a:pPr lvl="1" indent="-342900">
              <a:buSzPts val="1800"/>
              <a:buChar char="●"/>
            </a:pPr>
            <a:endParaRPr lang="en" dirty="0"/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AD07D9C-1287-F243-A23E-E329F5D5D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23" y="2919494"/>
            <a:ext cx="4139247" cy="1959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02549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272757" y="208765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Soundness</a:t>
            </a: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2"/>
          </p:nvPr>
        </p:nvSpPr>
        <p:spPr>
          <a:xfrm>
            <a:off x="491978" y="1569083"/>
            <a:ext cx="3606757" cy="7525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Every provable statement is </a:t>
            </a:r>
            <a:r>
              <a:rPr lang="en-US" b="1" dirty="0"/>
              <a:t>true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lang="en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Google Shape;60;p14">
            <a:extLst>
              <a:ext uri="{FF2B5EF4-FFF2-40B4-BE49-F238E27FC236}">
                <a16:creationId xmlns:a16="http://schemas.microsoft.com/office/drawing/2014/main" id="{047BFB55-3F0B-7047-B60D-82777F0F6666}"/>
              </a:ext>
            </a:extLst>
          </p:cNvPr>
          <p:cNvSpPr txBox="1">
            <a:spLocks/>
          </p:cNvSpPr>
          <p:nvPr/>
        </p:nvSpPr>
        <p:spPr>
          <a:xfrm>
            <a:off x="4818831" y="208765"/>
            <a:ext cx="4045200" cy="17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tabLst/>
              <a:defRPr/>
            </a:pPr>
            <a:r>
              <a:rPr kumimoji="0" lang="en-US" sz="4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Completeness</a:t>
            </a:r>
          </a:p>
        </p:txBody>
      </p:sp>
      <p:sp>
        <p:nvSpPr>
          <p:cNvPr id="6" name="Google Shape;61;p14">
            <a:extLst>
              <a:ext uri="{FF2B5EF4-FFF2-40B4-BE49-F238E27FC236}">
                <a16:creationId xmlns:a16="http://schemas.microsoft.com/office/drawing/2014/main" id="{9C366F0B-CE17-B541-894B-79E93F68AC0D}"/>
              </a:ext>
            </a:extLst>
          </p:cNvPr>
          <p:cNvSpPr txBox="1">
            <a:spLocks/>
          </p:cNvSpPr>
          <p:nvPr/>
        </p:nvSpPr>
        <p:spPr>
          <a:xfrm>
            <a:off x="5140051" y="1569083"/>
            <a:ext cx="3606757" cy="75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Every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true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statement is provable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D783A8-BAD3-3148-AE43-C3D6673152C8}"/>
              </a:ext>
            </a:extLst>
          </p:cNvPr>
          <p:cNvSpPr txBox="1"/>
          <p:nvPr/>
        </p:nvSpPr>
        <p:spPr>
          <a:xfrm>
            <a:off x="832066" y="2288146"/>
            <a:ext cx="6971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Cited from :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3"/>
              </a:rPr>
              <a:t>Soundness and Completeness: With Precision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on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news.ycombinator.com</a:t>
            </a:r>
            <a:endParaRPr kumimoji="0" lang="en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046DA772-DBEC-4942-9F39-5C2C1F832E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066" y="2807980"/>
            <a:ext cx="2602580" cy="17479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8B077A-00FA-DD47-B46F-9A5AE1FACA27}"/>
              </a:ext>
            </a:extLst>
          </p:cNvPr>
          <p:cNvSpPr txBox="1"/>
          <p:nvPr/>
        </p:nvSpPr>
        <p:spPr>
          <a:xfrm>
            <a:off x="807608" y="4649127"/>
            <a:ext cx="2975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4"/>
              </a:rPr>
              <a:t>https://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4"/>
              </a:rPr>
              <a:t>youtu.be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4"/>
              </a:rPr>
              <a:t>/3hspKYIn5ds?t=29</a:t>
            </a:r>
            <a:endParaRPr kumimoji="0" lang="en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396FCE-62B0-D144-8143-EECC5BC893B9}"/>
              </a:ext>
            </a:extLst>
          </p:cNvPr>
          <p:cNvSpPr txBox="1"/>
          <p:nvPr/>
        </p:nvSpPr>
        <p:spPr>
          <a:xfrm>
            <a:off x="5303990" y="4555924"/>
            <a:ext cx="30748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6"/>
              </a:rPr>
              <a:t>https://youtu.be/3hspKYIn5ds?t=162</a:t>
            </a:r>
            <a:endParaRPr kumimoji="0" lang="en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7D761A-DDB7-2F4C-9893-E9E628A3FD6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2138" y="2807980"/>
            <a:ext cx="2602581" cy="174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72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2355" y="456811"/>
            <a:ext cx="58592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The Expanded Capability of “Search”</a:t>
            </a:r>
          </a:p>
          <a:p>
            <a:pPr algn="ctr"/>
            <a:r>
              <a:rPr lang="en-US" sz="2700" dirty="0">
                <a:solidFill>
                  <a:schemeClr val="tx1"/>
                </a:solidFill>
              </a:rPr>
              <a:t>and how AI relates to them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95070FA-01A4-9E4E-9A20-07D8903A3500}"/>
              </a:ext>
            </a:extLst>
          </p:cNvPr>
          <p:cNvGraphicFramePr>
            <a:graphicFrameLocks noGrp="1"/>
          </p:cNvGraphicFramePr>
          <p:nvPr/>
        </p:nvGraphicFramePr>
        <p:xfrm>
          <a:off x="643371" y="1638588"/>
          <a:ext cx="7890162" cy="3048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0054">
                  <a:extLst>
                    <a:ext uri="{9D8B030D-6E8A-4147-A177-3AD203B41FA5}">
                      <a16:colId xmlns:a16="http://schemas.microsoft.com/office/drawing/2014/main" val="1485611741"/>
                    </a:ext>
                  </a:extLst>
                </a:gridCol>
                <a:gridCol w="2630054">
                  <a:extLst>
                    <a:ext uri="{9D8B030D-6E8A-4147-A177-3AD203B41FA5}">
                      <a16:colId xmlns:a16="http://schemas.microsoft.com/office/drawing/2014/main" val="725316970"/>
                    </a:ext>
                  </a:extLst>
                </a:gridCol>
                <a:gridCol w="2630054">
                  <a:extLst>
                    <a:ext uri="{9D8B030D-6E8A-4147-A177-3AD203B41FA5}">
                      <a16:colId xmlns:a16="http://schemas.microsoft.com/office/drawing/2014/main" val="1603122475"/>
                    </a:ext>
                  </a:extLst>
                </a:gridCol>
              </a:tblGrid>
              <a:tr h="800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Capability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AI inspired threats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Solution to AI threats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844398741"/>
                  </a:ext>
                </a:extLst>
              </a:tr>
              <a:tr h="73924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Search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Digesting overwhelming amount of knowledge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Apply search to </a:t>
                      </a:r>
                      <a:r>
                        <a:rPr lang="en-US" sz="1500" b="1" i="1" dirty="0">
                          <a:solidFill>
                            <a:srgbClr val="FF0000"/>
                          </a:solidFill>
                          <a:latin typeface="Rockwell" pitchFamily="18" charset="0"/>
                        </a:rPr>
                        <a:t>private</a:t>
                      </a:r>
                      <a:r>
                        <a:rPr lang="en-US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 knowledge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407237691"/>
                  </a:ext>
                </a:extLst>
              </a:tr>
              <a:tr h="754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Optimize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Solve problems assumed to be impossible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Become </a:t>
                      </a:r>
                      <a:r>
                        <a:rPr lang="en-US" sz="1500" b="1" i="1" dirty="0">
                          <a:solidFill>
                            <a:srgbClr val="FF0000"/>
                          </a:solidFill>
                          <a:latin typeface="Rockwell" pitchFamily="18" charset="0"/>
                        </a:rPr>
                        <a:t>aware</a:t>
                      </a:r>
                      <a:r>
                        <a:rPr lang="en-US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 when impossible become possible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822068037"/>
                  </a:ext>
                </a:extLst>
              </a:tr>
              <a:tr h="754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Simulate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Offer future plans at rates much higher than traditional wisdom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Update </a:t>
                      </a:r>
                      <a:r>
                        <a:rPr lang="en-US" altLang="zh-CN" sz="1500" b="1" i="1" dirty="0">
                          <a:solidFill>
                            <a:srgbClr val="FF0000"/>
                          </a:solidFill>
                          <a:latin typeface="Rockwell" pitchFamily="18" charset="0"/>
                        </a:rPr>
                        <a:t>inadequate possibility model of  our surroundings</a:t>
                      </a:r>
                      <a:endParaRPr lang="en-US" sz="1500" b="1" i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57202914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802D45-895E-5A44-A6B1-8FA99FA3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812B-A187-0945-BAC5-7895DB419E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937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 Blockchain-Based Notarization Service for Biomedical Knowledge Retrieval  - ScienceDirect">
            <a:hlinkClick r:id="rId3"/>
            <a:extLst>
              <a:ext uri="{FF2B5EF4-FFF2-40B4-BE49-F238E27FC236}">
                <a16:creationId xmlns:a16="http://schemas.microsoft.com/office/drawing/2014/main" id="{E10F2301-EA97-904A-968D-7A771A228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1970" y="2014848"/>
            <a:ext cx="4316071" cy="223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953146"/>
            <a:ext cx="3837000" cy="40373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Deliverables at the end of Project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 list of deliverables that are encoded in a generally acceptable namespace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Define outputs in precise technical terms, using a scalable namespace management tool, such as </a:t>
            </a:r>
            <a:r>
              <a:rPr lang="en" dirty="0" err="1"/>
              <a:t>MediaWiki</a:t>
            </a:r>
            <a:endParaRPr lang="en" dirty="0"/>
          </a:p>
          <a:p>
            <a:pPr lvl="1" indent="-342900">
              <a:buSzPts val="1800"/>
              <a:buChar char="●"/>
            </a:pPr>
            <a:r>
              <a:rPr lang="en" dirty="0"/>
              <a:t>Output content should be marked with time and contributors’ non-repudiable signatures</a:t>
            </a:r>
          </a:p>
          <a:p>
            <a:pPr lvl="1" indent="-342900">
              <a:buSzPts val="1800"/>
              <a:buChar char="●"/>
            </a:pPr>
            <a:endParaRPr lang="en" dirty="0"/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8" name="Picture 2">
            <a:hlinkClick r:id="rId5"/>
            <a:extLst>
              <a:ext uri="{FF2B5EF4-FFF2-40B4-BE49-F238E27FC236}">
                <a16:creationId xmlns:a16="http://schemas.microsoft.com/office/drawing/2014/main" id="{FB6E157D-10CA-3645-943A-CDF5B1F42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0852" y="1935839"/>
            <a:ext cx="610238" cy="57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4A57AE-107D-8F4A-BE74-979F82014F10}"/>
              </a:ext>
            </a:extLst>
          </p:cNvPr>
          <p:cNvSpPr txBox="1"/>
          <p:nvPr/>
        </p:nvSpPr>
        <p:spPr>
          <a:xfrm>
            <a:off x="247302" y="4472604"/>
            <a:ext cx="4110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/>
              <a:t>Image Source: </a:t>
            </a:r>
            <a:r>
              <a:rPr lang="en-US" sz="700" b="1" dirty="0"/>
              <a:t>A Blockchain-Based Notarization Service for Biomedical Knowledge Retrieval</a:t>
            </a:r>
            <a:endParaRPr lang="en-US" sz="700" dirty="0"/>
          </a:p>
          <a:p>
            <a:pPr algn="ctr"/>
            <a:r>
              <a:rPr lang="en-US" sz="700" dirty="0">
                <a:hlinkClick r:id="rId3"/>
              </a:rPr>
              <a:t>https://</a:t>
            </a:r>
            <a:r>
              <a:rPr lang="en-US" sz="700" dirty="0" err="1">
                <a:hlinkClick r:id="rId3"/>
              </a:rPr>
              <a:t>www.sciencedirect.com</a:t>
            </a:r>
            <a:r>
              <a:rPr lang="en-US" sz="700" dirty="0">
                <a:hlinkClick r:id="rId3"/>
              </a:rPr>
              <a:t>/science/article/</a:t>
            </a:r>
            <a:r>
              <a:rPr lang="en-US" sz="700" dirty="0" err="1">
                <a:hlinkClick r:id="rId3"/>
              </a:rPr>
              <a:t>pii</a:t>
            </a:r>
            <a:r>
              <a:rPr lang="en-US" sz="700" dirty="0">
                <a:hlinkClick r:id="rId3"/>
              </a:rPr>
              <a:t>/S2001037018300400</a:t>
            </a:r>
            <a:endParaRPr lang="en-TW" sz="700" dirty="0"/>
          </a:p>
        </p:txBody>
      </p:sp>
    </p:spTree>
    <p:extLst>
      <p:ext uri="{BB962C8B-B14F-4D97-AF65-F5344CB8AC3E}">
        <p14:creationId xmlns:p14="http://schemas.microsoft.com/office/powerpoint/2010/main" val="4084690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8">
            <a:extLst>
              <a:ext uri="{FF2B5EF4-FFF2-40B4-BE49-F238E27FC236}">
                <a16:creationId xmlns:a16="http://schemas.microsoft.com/office/drawing/2014/main" id="{AD92C86F-823F-5A49-91B0-BBC29ACC9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155" y="335043"/>
            <a:ext cx="18473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4102" name="Rectangle 2">
            <a:extLst>
              <a:ext uri="{FF2B5EF4-FFF2-40B4-BE49-F238E27FC236}">
                <a16:creationId xmlns:a16="http://schemas.microsoft.com/office/drawing/2014/main" id="{A719C0DF-7322-CA4F-8563-3A7A005CEBF1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278407" y="448985"/>
            <a:ext cx="8506225" cy="510779"/>
          </a:xfrm>
          <a:noFill/>
        </p:spPr>
        <p:txBody>
          <a:bodyPr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rPr>
              <a:t>Computing Architectures associated with Tools</a:t>
            </a:r>
            <a:endParaRPr lang="en-US" altLang="zh-TW" sz="2400" dirty="0">
              <a:latin typeface="Comic Sans MS" panose="030F0902030302020204" pitchFamily="66" charset="0"/>
              <a:ea typeface="新細明體" panose="02020500000000000000" pitchFamily="18" charset="-12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8B9DC0-60D4-DD4E-89CB-638863279C90}"/>
              </a:ext>
            </a:extLst>
          </p:cNvPr>
          <p:cNvSpPr/>
          <p:nvPr/>
        </p:nvSpPr>
        <p:spPr>
          <a:xfrm>
            <a:off x="322773" y="2206935"/>
            <a:ext cx="8594957" cy="2571750"/>
          </a:xfrm>
          <a:prstGeom prst="rect">
            <a:avLst/>
          </a:prstGeom>
          <a:gradFill>
            <a:gsLst>
              <a:gs pos="0">
                <a:srgbClr val="002060"/>
              </a:gs>
              <a:gs pos="45000">
                <a:schemeClr val="bg1"/>
              </a:gs>
              <a:gs pos="52000">
                <a:schemeClr val="bg1"/>
              </a:gs>
              <a:gs pos="100000">
                <a:srgbClr val="FF0000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Concrete Implementation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C09AD2C-1214-8049-BA44-A8A1B66EAA0D}"/>
              </a:ext>
            </a:extLst>
          </p:cNvPr>
          <p:cNvSpPr/>
          <p:nvPr/>
        </p:nvSpPr>
        <p:spPr>
          <a:xfrm>
            <a:off x="322773" y="1178907"/>
            <a:ext cx="8498453" cy="560935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47000">
                <a:schemeClr val="bg1"/>
              </a:gs>
              <a:gs pos="54000">
                <a:schemeClr val="bg1"/>
              </a:gs>
              <a:gs pos="100000">
                <a:srgbClr val="FF0000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Abstract Specification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C6E3635-ED45-E042-AA2D-C6881EA7316F}"/>
              </a:ext>
            </a:extLst>
          </p:cNvPr>
          <p:cNvGrpSpPr/>
          <p:nvPr/>
        </p:nvGrpSpPr>
        <p:grpSpPr>
          <a:xfrm>
            <a:off x="411505" y="2558558"/>
            <a:ext cx="8409720" cy="567337"/>
            <a:chOff x="315253" y="3295168"/>
            <a:chExt cx="8409720" cy="56733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CC11E4-FD25-6844-A89A-7B50C7DC80D4}"/>
                </a:ext>
              </a:extLst>
            </p:cNvPr>
            <p:cNvSpPr/>
            <p:nvPr/>
          </p:nvSpPr>
          <p:spPr>
            <a:xfrm>
              <a:off x="315253" y="3295168"/>
              <a:ext cx="4039378" cy="560935"/>
            </a:xfrm>
            <a:prstGeom prst="rect">
              <a:avLst/>
            </a:prstGeom>
            <a:gradFill>
              <a:gsLst>
                <a:gs pos="0">
                  <a:srgbClr val="002060"/>
                </a:gs>
                <a:gs pos="73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Deterministic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3DCA3FC-447B-3340-AABE-D9A1F849021C}"/>
                </a:ext>
              </a:extLst>
            </p:cNvPr>
            <p:cNvSpPr/>
            <p:nvPr/>
          </p:nvSpPr>
          <p:spPr>
            <a:xfrm>
              <a:off x="4789371" y="3301570"/>
              <a:ext cx="3935602" cy="560935"/>
            </a:xfrm>
            <a:prstGeom prst="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8000">
                  <a:schemeClr val="accent1">
                    <a:lumMod val="45000"/>
                    <a:lumOff val="55000"/>
                  </a:schemeClr>
                </a:gs>
                <a:gs pos="64000">
                  <a:schemeClr val="accent1">
                    <a:lumMod val="45000"/>
                    <a:lumOff val="55000"/>
                  </a:schemeClr>
                </a:gs>
                <a:gs pos="100000">
                  <a:srgbClr val="FF0000"/>
                </a:gs>
              </a:gsLst>
              <a:lin ang="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Probabilistic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2D5A74F-6E07-8D48-A0E7-072DBEB94E92}"/>
              </a:ext>
            </a:extLst>
          </p:cNvPr>
          <p:cNvGrpSpPr/>
          <p:nvPr/>
        </p:nvGrpSpPr>
        <p:grpSpPr>
          <a:xfrm>
            <a:off x="409875" y="3329932"/>
            <a:ext cx="8419124" cy="576850"/>
            <a:chOff x="278407" y="2345549"/>
            <a:chExt cx="8419124" cy="57685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80B04B7-0A6F-3944-9C9A-DE00970D3997}"/>
                </a:ext>
              </a:extLst>
            </p:cNvPr>
            <p:cNvSpPr/>
            <p:nvPr/>
          </p:nvSpPr>
          <p:spPr>
            <a:xfrm>
              <a:off x="278407" y="2345550"/>
              <a:ext cx="2218904" cy="560935"/>
            </a:xfrm>
            <a:prstGeom prst="rect">
              <a:avLst/>
            </a:prstGeom>
            <a:gradFill flip="none" rotWithShape="1">
              <a:gsLst>
                <a:gs pos="0">
                  <a:srgbClr val="002060"/>
                </a:gs>
                <a:gs pos="16000">
                  <a:srgbClr val="002060"/>
                </a:gs>
                <a:gs pos="77000">
                  <a:srgbClr val="0070C0"/>
                </a:gs>
                <a:gs pos="100000">
                  <a:srgbClr val="00B0F0"/>
                </a:gs>
              </a:gsLst>
              <a:lin ang="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Centralized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D9F12CB-3B72-CA4D-BA0B-0D60D50E6804}"/>
                </a:ext>
              </a:extLst>
            </p:cNvPr>
            <p:cNvSpPr/>
            <p:nvPr/>
          </p:nvSpPr>
          <p:spPr>
            <a:xfrm>
              <a:off x="2584413" y="2345549"/>
              <a:ext cx="3805483" cy="560935"/>
            </a:xfrm>
            <a:prstGeom prst="rect">
              <a:avLst/>
            </a:prstGeom>
            <a:gradFill>
              <a:gsLst>
                <a:gs pos="0">
                  <a:srgbClr val="5E637B"/>
                </a:gs>
                <a:gs pos="48000">
                  <a:schemeClr val="bg1"/>
                </a:gs>
                <a:gs pos="53000">
                  <a:schemeClr val="bg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Hybrid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2A27807-AE83-374D-A959-EA74FD88ADDC}"/>
                </a:ext>
              </a:extLst>
            </p:cNvPr>
            <p:cNvSpPr/>
            <p:nvPr/>
          </p:nvSpPr>
          <p:spPr>
            <a:xfrm>
              <a:off x="6478627" y="2361464"/>
              <a:ext cx="2218904" cy="56093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39000">
                  <a:srgbClr val="FFD9A9"/>
                </a:gs>
                <a:gs pos="77000">
                  <a:srgbClr val="DE866A"/>
                </a:gs>
                <a:gs pos="100000">
                  <a:srgbClr val="FF0000"/>
                </a:gs>
              </a:gsLst>
              <a:lin ang="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Distributed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5B36FB9-9A1E-9342-93BF-8C8E39F29345}"/>
              </a:ext>
            </a:extLst>
          </p:cNvPr>
          <p:cNvGrpSpPr/>
          <p:nvPr/>
        </p:nvGrpSpPr>
        <p:grpSpPr>
          <a:xfrm>
            <a:off x="419279" y="4084218"/>
            <a:ext cx="8409720" cy="562538"/>
            <a:chOff x="278407" y="1588670"/>
            <a:chExt cx="8409720" cy="56253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FA271D1-D7F4-6644-AE04-622C706155E0}"/>
                </a:ext>
              </a:extLst>
            </p:cNvPr>
            <p:cNvSpPr/>
            <p:nvPr/>
          </p:nvSpPr>
          <p:spPr>
            <a:xfrm>
              <a:off x="278407" y="1590273"/>
              <a:ext cx="1465869" cy="560935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Single/Multi Core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4F61064-26BC-A443-A80F-E8C813FDAECD}"/>
                </a:ext>
              </a:extLst>
            </p:cNvPr>
            <p:cNvSpPr/>
            <p:nvPr/>
          </p:nvSpPr>
          <p:spPr>
            <a:xfrm>
              <a:off x="2038785" y="1588670"/>
              <a:ext cx="1465869" cy="560935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Many Core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B80622B-9F34-0749-8B82-ACA1879B2600}"/>
                </a:ext>
              </a:extLst>
            </p:cNvPr>
            <p:cNvSpPr/>
            <p:nvPr/>
          </p:nvSpPr>
          <p:spPr>
            <a:xfrm>
              <a:off x="3706220" y="1588670"/>
              <a:ext cx="1465869" cy="5609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Single Site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E3B092D-7A6E-8D4B-A228-86D53A70C91A}"/>
                </a:ext>
              </a:extLst>
            </p:cNvPr>
            <p:cNvSpPr/>
            <p:nvPr/>
          </p:nvSpPr>
          <p:spPr>
            <a:xfrm>
              <a:off x="5473862" y="1588670"/>
              <a:ext cx="1465869" cy="560935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Multi Site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5B3DF5C-1260-434F-BC30-F5AD621EC678}"/>
                </a:ext>
              </a:extLst>
            </p:cNvPr>
            <p:cNvSpPr/>
            <p:nvPr/>
          </p:nvSpPr>
          <p:spPr>
            <a:xfrm>
              <a:off x="7222258" y="1588670"/>
              <a:ext cx="1465869" cy="56093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Many Site</a:t>
              </a:r>
            </a:p>
          </p:txBody>
        </p:sp>
      </p:grpSp>
      <p:sp>
        <p:nvSpPr>
          <p:cNvPr id="40" name="Curved Right Arrow 39">
            <a:extLst>
              <a:ext uri="{FF2B5EF4-FFF2-40B4-BE49-F238E27FC236}">
                <a16:creationId xmlns:a16="http://schemas.microsoft.com/office/drawing/2014/main" id="{F28338D0-A631-A14E-A36D-295AAC703D13}"/>
              </a:ext>
            </a:extLst>
          </p:cNvPr>
          <p:cNvSpPr/>
          <p:nvPr/>
        </p:nvSpPr>
        <p:spPr>
          <a:xfrm>
            <a:off x="3519590" y="1794274"/>
            <a:ext cx="131411" cy="35822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1" name="Curved Right Arrow 40">
            <a:extLst>
              <a:ext uri="{FF2B5EF4-FFF2-40B4-BE49-F238E27FC236}">
                <a16:creationId xmlns:a16="http://schemas.microsoft.com/office/drawing/2014/main" id="{A97B1122-84F0-7C4B-A064-5C7B8CF05E4A}"/>
              </a:ext>
            </a:extLst>
          </p:cNvPr>
          <p:cNvSpPr/>
          <p:nvPr/>
        </p:nvSpPr>
        <p:spPr>
          <a:xfrm rot="10800000">
            <a:off x="5614734" y="1764764"/>
            <a:ext cx="131411" cy="35822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24" name="Picture 2" descr="Devsecops-Illustretion-ICon-1">
            <a:hlinkClick r:id="rId4"/>
            <a:extLst>
              <a:ext uri="{FF2B5EF4-FFF2-40B4-BE49-F238E27FC236}">
                <a16:creationId xmlns:a16="http://schemas.microsoft.com/office/drawing/2014/main" id="{1C63E6B6-90C1-E542-AD35-405B4FAB4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4632" y="1722994"/>
            <a:ext cx="854734" cy="56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hlinkClick r:id="rId6"/>
            <a:extLst>
              <a:ext uri="{FF2B5EF4-FFF2-40B4-BE49-F238E27FC236}">
                <a16:creationId xmlns:a16="http://schemas.microsoft.com/office/drawing/2014/main" id="{A6A0325E-CA0A-D842-BB2E-E96B80D15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87518" y="967021"/>
            <a:ext cx="586262" cy="39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hlinkClick r:id="rId8"/>
            <a:extLst>
              <a:ext uri="{FF2B5EF4-FFF2-40B4-BE49-F238E27FC236}">
                <a16:creationId xmlns:a16="http://schemas.microsoft.com/office/drawing/2014/main" id="{2F1F1B67-6366-2841-B174-E2F7F0F8C95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4884" y="964880"/>
            <a:ext cx="895344" cy="381068"/>
          </a:xfrm>
          <a:prstGeom prst="rect">
            <a:avLst/>
          </a:prstGeom>
        </p:spPr>
      </p:pic>
      <p:pic>
        <p:nvPicPr>
          <p:cNvPr id="4" name="Picture 3">
            <a:hlinkClick r:id="rId10"/>
            <a:extLst>
              <a:ext uri="{FF2B5EF4-FFF2-40B4-BE49-F238E27FC236}">
                <a16:creationId xmlns:a16="http://schemas.microsoft.com/office/drawing/2014/main" id="{6E7CE2E2-2A28-CF49-B4F6-A07BAA274B0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1333" y="960279"/>
            <a:ext cx="746456" cy="385669"/>
          </a:xfrm>
          <a:prstGeom prst="rect">
            <a:avLst/>
          </a:prstGeom>
        </p:spPr>
      </p:pic>
      <p:pic>
        <p:nvPicPr>
          <p:cNvPr id="42" name="Picture 41">
            <a:hlinkClick r:id="rId12"/>
            <a:extLst>
              <a:ext uri="{FF2B5EF4-FFF2-40B4-BE49-F238E27FC236}">
                <a16:creationId xmlns:a16="http://schemas.microsoft.com/office/drawing/2014/main" id="{F3226E5D-72E6-9042-B049-6697DB78029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4832" y="1880628"/>
            <a:ext cx="897183" cy="87315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465DE-4B11-1848-942B-9AECB6BF31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17</a:t>
            </a:fld>
            <a:endParaRPr kumimoji="0" lang="en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F98D50-1D02-6040-947F-9B369624CFA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5320" y="1880628"/>
            <a:ext cx="1491747" cy="86319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1175AA5-5274-6541-B0E6-C8C9E6D01FEB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748" y="4627033"/>
            <a:ext cx="572930" cy="362092"/>
          </a:xfrm>
          <a:prstGeom prst="rect">
            <a:avLst/>
          </a:prstGeom>
        </p:spPr>
      </p:pic>
      <p:pic>
        <p:nvPicPr>
          <p:cNvPr id="46" name="Picture 45">
            <a:hlinkClick r:id="rId16"/>
            <a:extLst>
              <a:ext uri="{FF2B5EF4-FFF2-40B4-BE49-F238E27FC236}">
                <a16:creationId xmlns:a16="http://schemas.microsoft.com/office/drawing/2014/main" id="{45901194-B839-EE4B-88EF-0F32AD544E21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6261" y="4530327"/>
            <a:ext cx="437097" cy="48858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25704F4-2BB5-2D4A-B5E4-5BAD66A5684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318" y="4523210"/>
            <a:ext cx="548700" cy="522484"/>
          </a:xfrm>
          <a:prstGeom prst="rect">
            <a:avLst/>
          </a:prstGeom>
        </p:spPr>
      </p:pic>
      <p:pic>
        <p:nvPicPr>
          <p:cNvPr id="48" name="Picture 47">
            <a:hlinkClick r:id="rId19"/>
            <a:extLst>
              <a:ext uri="{FF2B5EF4-FFF2-40B4-BE49-F238E27FC236}">
                <a16:creationId xmlns:a16="http://schemas.microsoft.com/office/drawing/2014/main" id="{51847CF9-1E4D-0548-BD36-00035656AF3D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6657" y="4540689"/>
            <a:ext cx="630283" cy="464292"/>
          </a:xfrm>
          <a:prstGeom prst="rect">
            <a:avLst/>
          </a:prstGeom>
        </p:spPr>
      </p:pic>
      <p:pic>
        <p:nvPicPr>
          <p:cNvPr id="50" name="Picture 49">
            <a:hlinkClick r:id="rId21"/>
            <a:extLst>
              <a:ext uri="{FF2B5EF4-FFF2-40B4-BE49-F238E27FC236}">
                <a16:creationId xmlns:a16="http://schemas.microsoft.com/office/drawing/2014/main" id="{C19B6101-FB3A-7D41-BBEB-AA38527B694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1169" y="4486361"/>
            <a:ext cx="961660" cy="49741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38BA2B40-620B-764C-8D65-12128E479F52}"/>
              </a:ext>
            </a:extLst>
          </p:cNvPr>
          <p:cNvSpPr txBox="1"/>
          <p:nvPr/>
        </p:nvSpPr>
        <p:spPr>
          <a:xfrm>
            <a:off x="495231" y="4880191"/>
            <a:ext cx="1319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Hackerspaces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EA242FA-EDB2-A444-9868-96441832A659}"/>
              </a:ext>
            </a:extLst>
          </p:cNvPr>
          <p:cNvSpPr txBox="1"/>
          <p:nvPr/>
        </p:nvSpPr>
        <p:spPr>
          <a:xfrm>
            <a:off x="3489814" y="4891805"/>
            <a:ext cx="21643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Super Computing Center</a:t>
            </a:r>
          </a:p>
        </p:txBody>
      </p:sp>
      <p:pic>
        <p:nvPicPr>
          <p:cNvPr id="20487" name="Picture 7" descr="NetLogo Desktop">
            <a:hlinkClick r:id="rId23"/>
            <a:extLst>
              <a:ext uri="{FF2B5EF4-FFF2-40B4-BE49-F238E27FC236}">
                <a16:creationId xmlns:a16="http://schemas.microsoft.com/office/drawing/2014/main" id="{1B75204A-1FC8-6848-96A9-793F39378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60290" y="3363911"/>
            <a:ext cx="560935" cy="56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9" name="Picture 9" descr="MS-DOS Apple II Microsoft FreeDOS, microsoft, text, logo png">
            <a:hlinkClick r:id="rId25"/>
            <a:extLst>
              <a:ext uri="{FF2B5EF4-FFF2-40B4-BE49-F238E27FC236}">
                <a16:creationId xmlns:a16="http://schemas.microsoft.com/office/drawing/2014/main" id="{6891195B-80AE-0945-8E0E-F731B3B98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231" y="3421815"/>
            <a:ext cx="510460" cy="39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1" name="Picture 11">
            <a:hlinkClick r:id="rId27"/>
            <a:extLst>
              <a:ext uri="{FF2B5EF4-FFF2-40B4-BE49-F238E27FC236}">
                <a16:creationId xmlns:a16="http://schemas.microsoft.com/office/drawing/2014/main" id="{2BCCF284-6030-1142-833D-244CF6F87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44987" y="2898631"/>
            <a:ext cx="747270" cy="51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hlinkClick r:id="rId29"/>
            <a:extLst>
              <a:ext uri="{FF2B5EF4-FFF2-40B4-BE49-F238E27FC236}">
                <a16:creationId xmlns:a16="http://schemas.microsoft.com/office/drawing/2014/main" id="{F94DC0B0-E983-9644-B78A-1D1E7F5D9336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1577" y="959312"/>
            <a:ext cx="254835" cy="3900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1C2DBC5-9894-EB48-8B82-964F8B463727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214" y="973986"/>
            <a:ext cx="1192390" cy="3900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724468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Organized Activities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953146"/>
            <a:ext cx="3837000" cy="40373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4988B889-9A1F-7645-A745-40B5E0B8E0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229" y="3436967"/>
            <a:ext cx="2739787" cy="1553487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0479EED1-85CE-C54F-81E2-8A7506677F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294" y="2048082"/>
            <a:ext cx="2485655" cy="117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7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43D8F96-A924-A044-951F-FFD0C5FC9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536084"/>
            <a:ext cx="8520600" cy="1110244"/>
          </a:xfrm>
        </p:spPr>
        <p:txBody>
          <a:bodyPr/>
          <a:lstStyle/>
          <a:p>
            <a:pPr algn="ctr"/>
            <a:r>
              <a:rPr lang="en-TW" dirty="0"/>
              <a:t>Computationally-Enhanced</a:t>
            </a:r>
            <a:br>
              <a:rPr lang="en-TW" dirty="0"/>
            </a:br>
            <a:r>
              <a:rPr lang="en-TW" dirty="0"/>
              <a:t> Cognitive Foundation</a:t>
            </a:r>
            <a:br>
              <a:rPr lang="en-TW" dirty="0"/>
            </a:br>
            <a:br>
              <a:rPr lang="en-TW" dirty="0"/>
            </a:br>
            <a:r>
              <a:rPr lang="en-US" sz="1600" dirty="0"/>
              <a:t>A</a:t>
            </a:r>
            <a:r>
              <a:rPr lang="en-TW" sz="1600" dirty="0"/>
              <a:t>bstract models can be manipulated </a:t>
            </a:r>
            <a:br>
              <a:rPr lang="en-TW" sz="1600" dirty="0"/>
            </a:br>
            <a:r>
              <a:rPr lang="en-TW" sz="1600" dirty="0"/>
              <a:t>with </a:t>
            </a:r>
            <a:r>
              <a:rPr lang="en-TW" sz="1600" b="1" i="1" dirty="0"/>
              <a:t>rigorous methods </a:t>
            </a:r>
            <a:r>
              <a:rPr lang="en-TW" sz="1600" dirty="0"/>
              <a:t>and </a:t>
            </a:r>
            <a:r>
              <a:rPr lang="en-TW" sz="1600" b="1" i="1" dirty="0"/>
              <a:t>scalable tools</a:t>
            </a:r>
            <a:endParaRPr lang="en-TW" b="1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690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438307"/>
            <a:ext cx="3837000" cy="45521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Having discussed Smart City applications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An ideal application of Cybernetics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Scale sensitive application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A way to reflect collective consciousness</a:t>
            </a:r>
          </a:p>
          <a:p>
            <a:pPr lvl="2" indent="-342900">
              <a:buSzPts val="1800"/>
              <a:buChar char="●"/>
            </a:pPr>
            <a:r>
              <a:rPr lang="en" dirty="0"/>
              <a:t>Lead into our discussion today, on AI and its social impacts.</a:t>
            </a:r>
          </a:p>
          <a:p>
            <a:pPr lvl="1" indent="-342900">
              <a:buSzPts val="1800"/>
              <a:buChar char="●"/>
            </a:pPr>
            <a:endParaRPr lang="en" dirty="0"/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CA52165-987A-F645-A3D7-28B1DE3E23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00" y="1988151"/>
            <a:ext cx="2483581" cy="1862686"/>
          </a:xfrm>
          <a:prstGeom prst="rect">
            <a:avLst/>
          </a:prstGeom>
        </p:spPr>
      </p:pic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E942AE23-2579-8042-A5F2-5B11270F68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7446" y="2254321"/>
            <a:ext cx="1817055" cy="2408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7891E2-F7B9-9148-B761-55EED0922978}"/>
              </a:ext>
            </a:extLst>
          </p:cNvPr>
          <p:cNvSpPr txBox="1"/>
          <p:nvPr/>
        </p:nvSpPr>
        <p:spPr>
          <a:xfrm>
            <a:off x="392148" y="4490685"/>
            <a:ext cx="3501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</a:t>
            </a:r>
          </a:p>
          <a:p>
            <a:r>
              <a:rPr lang="en-US" dirty="0">
                <a:hlinkClick r:id="rId3"/>
              </a:rPr>
              <a:t>Ask Ethan: Is Spacetime Really A Fabric?</a:t>
            </a:r>
            <a:endParaRPr lang="en-US" dirty="0"/>
          </a:p>
          <a:p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DF7D8D-50FD-BD43-BEA6-6954B006870A}"/>
              </a:ext>
            </a:extLst>
          </p:cNvPr>
          <p:cNvSpPr txBox="1"/>
          <p:nvPr/>
        </p:nvSpPr>
        <p:spPr>
          <a:xfrm>
            <a:off x="340012" y="3913604"/>
            <a:ext cx="207492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Identify a desired scope of your cognitive actions ...</a:t>
            </a:r>
          </a:p>
          <a:p>
            <a:endParaRPr lang="en-TW" sz="1050" dirty="0"/>
          </a:p>
        </p:txBody>
      </p:sp>
    </p:spTree>
    <p:extLst>
      <p:ext uri="{BB962C8B-B14F-4D97-AF65-F5344CB8AC3E}">
        <p14:creationId xmlns:p14="http://schemas.microsoft.com/office/powerpoint/2010/main" val="4160719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613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foundation of math as programming languages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500962-37A1-D146-9F69-0746673E8B75}"/>
              </a:ext>
            </a:extLst>
          </p:cNvPr>
          <p:cNvSpPr txBox="1"/>
          <p:nvPr/>
        </p:nvSpPr>
        <p:spPr>
          <a:xfrm>
            <a:off x="3802397" y="4486621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Prof. </a:t>
            </a:r>
            <a:r>
              <a:rPr lang="en-TW" dirty="0">
                <a:hlinkClick r:id="rId3"/>
              </a:rPr>
              <a:t>Robert Harper</a:t>
            </a:r>
            <a:endParaRPr lang="en-TW" dirty="0"/>
          </a:p>
        </p:txBody>
      </p:sp>
      <p:pic>
        <p:nvPicPr>
          <p:cNvPr id="2" name="Picture 1">
            <a:hlinkClick r:id="rId4"/>
            <a:extLst>
              <a:ext uri="{FF2B5EF4-FFF2-40B4-BE49-F238E27FC236}">
                <a16:creationId xmlns:a16="http://schemas.microsoft.com/office/drawing/2014/main" id="{D9E07E91-5D5D-4F4C-8D8A-91DD197775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9488" y="1116531"/>
            <a:ext cx="4045023" cy="32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1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FC88-2FFB-A249-BEB0-5395C5C39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First and Second Order Cybernetics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AC13-F06F-F246-A559-2AA835A5B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81D6753-60B2-7C4A-87A6-9A60BE525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109" y="1200957"/>
            <a:ext cx="3683782" cy="327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65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AF6B27-9574-824C-8804-DCB8B06B5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98" y="1017725"/>
            <a:ext cx="2480554" cy="3851792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381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D4AB2D-19FE-8E44-A72B-CC5834FA46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1027583"/>
            <a:ext cx="2898843" cy="3841934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981EFB8-2EB9-8746-8F05-E3622EA381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81"/>
          <a:stretch/>
        </p:blipFill>
        <p:spPr>
          <a:xfrm>
            <a:off x="2690138" y="3970393"/>
            <a:ext cx="880329" cy="1001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D8285A-5FCE-0449-92C9-AA44B45DA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2713" y="844698"/>
            <a:ext cx="3004542" cy="4024819"/>
          </a:xfrm>
          <a:prstGeom prst="rect">
            <a:avLst/>
          </a:prstGeom>
        </p:spPr>
      </p:pic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Intervention and Counterfactual are Higher-order Functions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686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0727" y="246827"/>
            <a:ext cx="7622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600" dirty="0">
                <a:solidFill>
                  <a:schemeClr val="tx1"/>
                </a:solidFill>
                <a:latin typeface="Calibri"/>
              </a:rPr>
              <a:t>Cybernetics as Applied Category Theory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Arial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7F38E-537F-AD4F-AC09-A7345867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812B-A187-0945-BAC5-7895DB419E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C6D9AE-3B2B-7045-BC4E-D2DE17011FB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465" y="3322137"/>
            <a:ext cx="3960477" cy="1578051"/>
          </a:xfrm>
          <a:prstGeom prst="rect">
            <a:avLst/>
          </a:prstGeom>
        </p:spPr>
      </p:pic>
      <p:graphicFrame>
        <p:nvGraphicFramePr>
          <p:cNvPr id="38" name="Diagram 37">
            <a:extLst>
              <a:ext uri="{FF2B5EF4-FFF2-40B4-BE49-F238E27FC236}">
                <a16:creationId xmlns:a16="http://schemas.microsoft.com/office/drawing/2014/main" id="{23E0EDB0-4D4B-3D4A-AA6E-BADB8DB88EED}"/>
              </a:ext>
            </a:extLst>
          </p:cNvPr>
          <p:cNvGraphicFramePr/>
          <p:nvPr/>
        </p:nvGraphicFramePr>
        <p:xfrm>
          <a:off x="4958913" y="3032069"/>
          <a:ext cx="3068887" cy="2084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1336633C-C308-0A44-BC48-26509C545AAD}"/>
              </a:ext>
            </a:extLst>
          </p:cNvPr>
          <p:cNvGrpSpPr/>
          <p:nvPr/>
        </p:nvGrpSpPr>
        <p:grpSpPr>
          <a:xfrm>
            <a:off x="6927441" y="2783870"/>
            <a:ext cx="1428435" cy="276999"/>
            <a:chOff x="6927441" y="2783870"/>
            <a:chExt cx="1428435" cy="276999"/>
          </a:xfrm>
        </p:grpSpPr>
        <p:sp>
          <p:nvSpPr>
            <p:cNvPr id="39" name="Curved Right Arrow 38">
              <a:extLst>
                <a:ext uri="{FF2B5EF4-FFF2-40B4-BE49-F238E27FC236}">
                  <a16:creationId xmlns:a16="http://schemas.microsoft.com/office/drawing/2014/main" id="{E9869733-AAF6-8845-96EC-0C50265253A3}"/>
                </a:ext>
              </a:extLst>
            </p:cNvPr>
            <p:cNvSpPr/>
            <p:nvPr/>
          </p:nvSpPr>
          <p:spPr>
            <a:xfrm rot="4130176">
              <a:off x="7124395" y="2724613"/>
              <a:ext cx="121700" cy="515608"/>
            </a:xfrm>
            <a:prstGeom prst="curvedRightArrow">
              <a:avLst>
                <a:gd name="adj1" fmla="val 25000"/>
                <a:gd name="adj2" fmla="val 50000"/>
                <a:gd name="adj3" fmla="val 30634"/>
              </a:avLst>
            </a:prstGeom>
            <a:solidFill>
              <a:srgbClr val="0070C0"/>
            </a:solidFill>
            <a:ln w="25400" cap="flat">
              <a:solidFill>
                <a:srgbClr val="0070C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3F66B5-6FBB-CA41-9E43-CCC0D3BDA79F}"/>
                </a:ext>
              </a:extLst>
            </p:cNvPr>
            <p:cNvSpPr txBox="1"/>
            <p:nvPr/>
          </p:nvSpPr>
          <p:spPr>
            <a:xfrm>
              <a:off x="7406898" y="2783870"/>
              <a:ext cx="948978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Paradigm shifting concepts 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rPr>
                <a:t>a</a:t>
              </a:r>
              <a:r>
                <a:rPr kumimoji="0" lang="en-TW" sz="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nd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 incommensurable terms</a:t>
              </a:r>
            </a:p>
          </p:txBody>
        </p:sp>
      </p:grpSp>
      <p:pic>
        <p:nvPicPr>
          <p:cNvPr id="41" name="Picture 40">
            <a:hlinkClick r:id="rId8"/>
            <a:extLst>
              <a:ext uri="{FF2B5EF4-FFF2-40B4-BE49-F238E27FC236}">
                <a16:creationId xmlns:a16="http://schemas.microsoft.com/office/drawing/2014/main" id="{19F0A707-780C-7F46-9549-5D8CC4D094E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64652" y="3444396"/>
            <a:ext cx="1046160" cy="10668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BFE31E-2C52-E440-BAE8-BFAD47DD967E}"/>
              </a:ext>
            </a:extLst>
          </p:cNvPr>
          <p:cNvSpPr txBox="1"/>
          <p:nvPr/>
        </p:nvSpPr>
        <p:spPr>
          <a:xfrm>
            <a:off x="4160847" y="3385742"/>
            <a:ext cx="12223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Learning as a vocabulary acquisition process!</a:t>
            </a:r>
          </a:p>
        </p:txBody>
      </p:sp>
      <p:pic>
        <p:nvPicPr>
          <p:cNvPr id="1026" name="Picture 2">
            <a:hlinkClick r:id="rId10"/>
            <a:extLst>
              <a:ext uri="{FF2B5EF4-FFF2-40B4-BE49-F238E27FC236}">
                <a16:creationId xmlns:a16="http://schemas.microsoft.com/office/drawing/2014/main" id="{73D88DEE-0814-164E-B82C-D3845AA2D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3500" y="3244066"/>
            <a:ext cx="713503" cy="78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A89481-0CFD-1D42-9E19-16EF5B1B532E}"/>
              </a:ext>
            </a:extLst>
          </p:cNvPr>
          <p:cNvSpPr txBox="1"/>
          <p:nvPr/>
        </p:nvSpPr>
        <p:spPr>
          <a:xfrm>
            <a:off x="7770227" y="4023776"/>
            <a:ext cx="9764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Early alchemical ouroboros illustration with the words </a:t>
            </a:r>
            <a:r>
              <a:rPr lang="el-GR" sz="500" dirty="0" err="1"/>
              <a:t>ἓν</a:t>
            </a:r>
            <a:r>
              <a:rPr lang="el-GR" sz="500" dirty="0"/>
              <a:t> </a:t>
            </a:r>
            <a:r>
              <a:rPr lang="el-GR" sz="500" dirty="0" err="1"/>
              <a:t>τὸ</a:t>
            </a:r>
            <a:r>
              <a:rPr lang="el-GR" sz="500" dirty="0"/>
              <a:t> </a:t>
            </a:r>
            <a:r>
              <a:rPr lang="el-GR" sz="500" dirty="0" err="1"/>
              <a:t>πᾶν</a:t>
            </a:r>
            <a:r>
              <a:rPr lang="el-GR" sz="500" dirty="0"/>
              <a:t> ("</a:t>
            </a:r>
            <a:r>
              <a:rPr lang="en-US" sz="500" dirty="0"/>
              <a:t>The All is </a:t>
            </a:r>
            <a:r>
              <a:rPr lang="en-US" sz="500" dirty="0">
                <a:hlinkClick r:id="rId12" tooltip="Henology"/>
              </a:rPr>
              <a:t>One</a:t>
            </a:r>
            <a:r>
              <a:rPr lang="en-US" sz="500" dirty="0"/>
              <a:t>") from the work of </a:t>
            </a:r>
            <a:r>
              <a:rPr lang="en-US" sz="500" dirty="0">
                <a:hlinkClick r:id="rId13" tooltip="Cleopatra the Alchemist"/>
              </a:rPr>
              <a:t>Cleopatra the Alchemist</a:t>
            </a:r>
            <a:r>
              <a:rPr lang="en-US" sz="500" dirty="0"/>
              <a:t> in MS </a:t>
            </a:r>
            <a:r>
              <a:rPr lang="en-US" sz="500" dirty="0">
                <a:hlinkClick r:id="rId14" tooltip="Biblioteca Marciana"/>
              </a:rPr>
              <a:t>Marciana</a:t>
            </a:r>
            <a:r>
              <a:rPr lang="en-US" sz="500" dirty="0"/>
              <a:t> gr. Z. 299. (10th Century)</a:t>
            </a:r>
          </a:p>
          <a:p>
            <a:endParaRPr lang="en-US" sz="500" dirty="0"/>
          </a:p>
          <a:p>
            <a:r>
              <a:rPr lang="en-US" sz="500" dirty="0"/>
              <a:t>Image and Text: Wikipedia</a:t>
            </a:r>
            <a:endParaRPr lang="en-TW" sz="5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932B0F-7D6F-9147-BD47-A4FEEDFD32A0}"/>
              </a:ext>
            </a:extLst>
          </p:cNvPr>
          <p:cNvSpPr txBox="1"/>
          <p:nvPr/>
        </p:nvSpPr>
        <p:spPr>
          <a:xfrm>
            <a:off x="2454260" y="4280445"/>
            <a:ext cx="1785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800" dirty="0"/>
              <a:t>Backus-Naur Form provides a way to customize the “concrete syntax” of formal languages.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8566EA-9ED6-CB46-B978-A8A07394462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12940" y="981461"/>
            <a:ext cx="2354680" cy="137413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EDE0E91-BF0F-7048-A16B-1AE941E1CC19}"/>
              </a:ext>
            </a:extLst>
          </p:cNvPr>
          <p:cNvSpPr txBox="1"/>
          <p:nvPr/>
        </p:nvSpPr>
        <p:spPr>
          <a:xfrm>
            <a:off x="6158748" y="2353552"/>
            <a:ext cx="23775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900" dirty="0"/>
              <a:t>Image source: </a:t>
            </a:r>
            <a:r>
              <a:rPr lang="en-TW" sz="900" i="1" u="sng" dirty="0"/>
              <a:t>Design for a Brain </a:t>
            </a:r>
            <a:r>
              <a:rPr lang="en-TW" sz="900" dirty="0"/>
              <a:t>by Ashby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8B48936-7CD6-854F-8925-4E0CFB3B76C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346" y="946997"/>
            <a:ext cx="3137105" cy="2286651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33D78A8-D577-F74B-BB70-3B71FB751EE3}"/>
              </a:ext>
            </a:extLst>
          </p:cNvPr>
          <p:cNvSpPr txBox="1"/>
          <p:nvPr/>
        </p:nvSpPr>
        <p:spPr>
          <a:xfrm>
            <a:off x="3814515" y="993868"/>
            <a:ext cx="2102214" cy="219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050" dirty="0"/>
              <a:t>In Ross Ashby’s work, he presented Cybernetics as an abstract framework for representing a </a:t>
            </a:r>
            <a:r>
              <a:rPr lang="en-TW" sz="1050" b="1" i="1" dirty="0"/>
              <a:t>variety</a:t>
            </a:r>
            <a:r>
              <a:rPr lang="en-TW" sz="1050" dirty="0"/>
              <a:t> of formal rewrite systems.</a:t>
            </a:r>
          </a:p>
          <a:p>
            <a:endParaRPr lang="en-TW" sz="1050" dirty="0"/>
          </a:p>
          <a:p>
            <a:r>
              <a:rPr lang="en-TW" sz="1050" dirty="0"/>
              <a:t>Later Norbert Wiener also stated that Monad plays an important role in this Cybernetic. Which suggest that it needs a Universal Rewrite mechanism, like Lambda-Calculus, which is realized in Backus-Naur Form.</a:t>
            </a:r>
          </a:p>
        </p:txBody>
      </p:sp>
    </p:spTree>
    <p:extLst>
      <p:ext uri="{BB962C8B-B14F-4D97-AF65-F5344CB8AC3E}">
        <p14:creationId xmlns:p14="http://schemas.microsoft.com/office/powerpoint/2010/main" val="3124002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Reasoning about all Languages Rigorously?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C56980DD-9662-3C46-BC5A-F87859C95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658" y="1242077"/>
            <a:ext cx="4415625" cy="3586861"/>
          </a:xfrm>
          <a:prstGeom prst="rect">
            <a:avLst/>
          </a:prstGeom>
        </p:spPr>
      </p:pic>
      <p:pic>
        <p:nvPicPr>
          <p:cNvPr id="1026" name="Picture 2" descr="Image for post">
            <a:hlinkClick r:id="rId5"/>
            <a:extLst>
              <a:ext uri="{FF2B5EF4-FFF2-40B4-BE49-F238E27FC236}">
                <a16:creationId xmlns:a16="http://schemas.microsoft.com/office/drawing/2014/main" id="{3296A38D-EF61-1C46-BBE3-64F4F90F6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8593" y="2829993"/>
            <a:ext cx="2654894" cy="223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EBD98D9-CFCF-844D-B920-24A6B409EEC1}"/>
              </a:ext>
            </a:extLst>
          </p:cNvPr>
          <p:cNvGrpSpPr/>
          <p:nvPr/>
        </p:nvGrpSpPr>
        <p:grpSpPr>
          <a:xfrm>
            <a:off x="1112400" y="1055469"/>
            <a:ext cx="2654894" cy="1774524"/>
            <a:chOff x="1187970" y="1133475"/>
            <a:chExt cx="2654894" cy="1774524"/>
          </a:xfrm>
        </p:grpSpPr>
        <p:pic>
          <p:nvPicPr>
            <p:cNvPr id="1028" name="Picture 4" descr="Image for post">
              <a:hlinkClick r:id="rId7"/>
              <a:extLst>
                <a:ext uri="{FF2B5EF4-FFF2-40B4-BE49-F238E27FC236}">
                  <a16:creationId xmlns:a16="http://schemas.microsoft.com/office/drawing/2014/main" id="{85DD23F6-4A1D-394D-BDC2-7A5FB5AFB4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970" y="1133475"/>
              <a:ext cx="2654894" cy="1493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58D0C6-7B0C-F14F-BA6D-21E99EA0F808}"/>
                </a:ext>
              </a:extLst>
            </p:cNvPr>
            <p:cNvSpPr txBox="1"/>
            <p:nvPr/>
          </p:nvSpPr>
          <p:spPr>
            <a:xfrm>
              <a:off x="1341057" y="2661778"/>
              <a:ext cx="23487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b="1" dirty="0"/>
                <a:t>The K Framework &amp; Formal Verification Efforts in the Blockchain Space</a:t>
              </a:r>
            </a:p>
            <a:p>
              <a:r>
                <a:rPr lang="en-US" sz="500" dirty="0"/>
                <a:t>B</a:t>
              </a:r>
              <a:r>
                <a:rPr lang="en-TW" sz="500" dirty="0"/>
                <a:t>y </a:t>
              </a:r>
              <a:r>
                <a:rPr lang="en-US" sz="500" dirty="0">
                  <a:hlinkClick r:id="rId9"/>
                </a:rPr>
                <a:t>Ola Kohut</a:t>
              </a:r>
              <a:endParaRPr lang="en-TW" sz="500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7ADE66-5E4E-784D-9C32-393324719B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596854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FA72B12-5DA6-3F4E-8C4C-DA83DE57CE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60" y="222659"/>
            <a:ext cx="940516" cy="1485437"/>
          </a:xfrm>
          <a:prstGeom prst="rect">
            <a:avLst/>
          </a:prstGeom>
        </p:spPr>
      </p:pic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 linguistic approach to </a:t>
            </a:r>
            <a:br>
              <a:rPr lang="en-US" dirty="0"/>
            </a:br>
            <a:r>
              <a:rPr lang="en-US" dirty="0"/>
              <a:t>unify the cognizance across scales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8F156-DB70-0245-BE60-6936AF3438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575295A-9778-9B4A-8FB3-77C361361B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3335" y="1271618"/>
            <a:ext cx="3237329" cy="3320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B0C7D8-F4B1-BB40-B037-4EEA28C003E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553" y="1168400"/>
            <a:ext cx="1077911" cy="1664622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16B8EE65-8572-6344-9807-AE19DA2BBD0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1267" y="3927040"/>
            <a:ext cx="2184400" cy="11591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F05A6D-2545-484D-8DB2-C12B81D994A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8355" y="1314952"/>
            <a:ext cx="1924980" cy="1006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C30CFB-C018-B34C-954B-C9623828F34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1044" y="2500174"/>
            <a:ext cx="1972291" cy="1031382"/>
          </a:xfrm>
          <a:prstGeom prst="rect">
            <a:avLst/>
          </a:prstGeom>
        </p:spPr>
      </p:pic>
      <p:pic>
        <p:nvPicPr>
          <p:cNvPr id="16" name="Picture 2" descr="GitOps Graphic">
            <a:hlinkClick r:id="rId10"/>
            <a:extLst>
              <a:ext uri="{FF2B5EF4-FFF2-40B4-BE49-F238E27FC236}">
                <a16:creationId xmlns:a16="http://schemas.microsoft.com/office/drawing/2014/main" id="{623F2B60-60A2-0147-BA65-16D6CCB89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8332" y="3917520"/>
            <a:ext cx="2025418" cy="113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Where Mathematics Comes From.jpg">
            <a:hlinkClick r:id="rId12"/>
            <a:extLst>
              <a:ext uri="{FF2B5EF4-FFF2-40B4-BE49-F238E27FC236}">
                <a16:creationId xmlns:a16="http://schemas.microsoft.com/office/drawing/2014/main" id="{E1837A11-5C46-094C-AF53-42A69C03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7509" y="2357475"/>
            <a:ext cx="1053423" cy="131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0260895C-5F0B-3A42-99D1-970A0DAE310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31" y="1221194"/>
            <a:ext cx="895090" cy="1267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D4E0F8-27D5-BA41-B087-F6EB88030E6A}"/>
              </a:ext>
            </a:extLst>
          </p:cNvPr>
          <p:cNvSpPr txBox="1"/>
          <p:nvPr/>
        </p:nvSpPr>
        <p:spPr>
          <a:xfrm>
            <a:off x="3283992" y="1692934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Namespace = Cognitive Space</a:t>
            </a:r>
          </a:p>
        </p:txBody>
      </p:sp>
    </p:spTree>
    <p:extLst>
      <p:ext uri="{BB962C8B-B14F-4D97-AF65-F5344CB8AC3E}">
        <p14:creationId xmlns:p14="http://schemas.microsoft.com/office/powerpoint/2010/main" val="644084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expressive power of Names (labels)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049" name="Picture 1" descr="George Lakoff.jpg">
            <a:extLst>
              <a:ext uri="{FF2B5EF4-FFF2-40B4-BE49-F238E27FC236}">
                <a16:creationId xmlns:a16="http://schemas.microsoft.com/office/drawing/2014/main" id="{ADC89DB8-E0B9-A24D-8EDB-8B682D730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106906"/>
            <a:ext cx="2292134" cy="15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AE514A-A1D5-2748-A7CD-184199F0C6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800" y="1017723"/>
            <a:ext cx="2798771" cy="4002653"/>
          </a:xfrm>
          <a:prstGeom prst="rect">
            <a:avLst/>
          </a:prstGeom>
        </p:spPr>
      </p:pic>
      <p:pic>
        <p:nvPicPr>
          <p:cNvPr id="13" name="Picture 2" descr="Where Mathematics Comes From.jpg">
            <a:hlinkClick r:id="rId5"/>
            <a:extLst>
              <a:ext uri="{FF2B5EF4-FFF2-40B4-BE49-F238E27FC236}">
                <a16:creationId xmlns:a16="http://schemas.microsoft.com/office/drawing/2014/main" id="{5A9E3F83-77F1-134C-B655-15A6F2710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199" y="2720887"/>
            <a:ext cx="1887118" cy="235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9FF95E-2770-184C-B81A-9D3953D8630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224" y="1017723"/>
            <a:ext cx="2793144" cy="4002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4A43C6-5AE0-1D42-AADF-5A2F0665AA25}"/>
              </a:ext>
            </a:extLst>
          </p:cNvPr>
          <p:cNvSpPr txBox="1"/>
          <p:nvPr/>
        </p:nvSpPr>
        <p:spPr>
          <a:xfrm>
            <a:off x="584771" y="2269315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Prof. George Lakoff</a:t>
            </a:r>
          </a:p>
        </p:txBody>
      </p:sp>
    </p:spTree>
    <p:extLst>
      <p:ext uri="{BB962C8B-B14F-4D97-AF65-F5344CB8AC3E}">
        <p14:creationId xmlns:p14="http://schemas.microsoft.com/office/powerpoint/2010/main" val="3412407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9A83-98E5-B04E-824B-CC33D374D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Homeomorphisms as a way to establish Equivalence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7140-239E-5046-9141-894FCBD02D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B15229-F69A-A940-97C0-41D28CE735A9}"/>
              </a:ext>
            </a:extLst>
          </p:cNvPr>
          <p:cNvSpPr txBox="1"/>
          <p:nvPr/>
        </p:nvSpPr>
        <p:spPr>
          <a:xfrm>
            <a:off x="2387748" y="4653819"/>
            <a:ext cx="4602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 and Text Source: </a:t>
            </a:r>
            <a:r>
              <a:rPr lang="en-US" dirty="0">
                <a:hlinkClick r:id="rId3"/>
              </a:rPr>
              <a:t>https://youtu.be/VOKgMJEc_ro</a:t>
            </a:r>
            <a:endParaRPr lang="en-TW" dirty="0"/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D5380F9B-8C0A-0E4A-99D6-1A79505E9F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278" y="1017725"/>
            <a:ext cx="2808116" cy="1775030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97D6AD0E-314F-1846-8179-7DB4FAB28B5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611" y="2888187"/>
            <a:ext cx="2826783" cy="17750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100F46-122A-9745-B6C0-552D883DB0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0972" y="1008327"/>
            <a:ext cx="2827370" cy="1775030"/>
          </a:xfrm>
          <a:prstGeom prst="rect">
            <a:avLst/>
          </a:prstGeom>
        </p:spPr>
      </p:pic>
      <p:pic>
        <p:nvPicPr>
          <p:cNvPr id="9" name="Picture 8">
            <a:hlinkClick r:id="rId9"/>
            <a:extLst>
              <a:ext uri="{FF2B5EF4-FFF2-40B4-BE49-F238E27FC236}">
                <a16:creationId xmlns:a16="http://schemas.microsoft.com/office/drawing/2014/main" id="{669D0A1B-D4B5-8449-957E-908A16C8BAC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8225" y="984891"/>
            <a:ext cx="749127" cy="470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0E6132-C595-2744-8F4B-C8C347F5B93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4336" y="2126800"/>
            <a:ext cx="1690327" cy="1061192"/>
          </a:xfrm>
          <a:prstGeom prst="rect">
            <a:avLst/>
          </a:prstGeom>
        </p:spPr>
      </p:pic>
      <p:pic>
        <p:nvPicPr>
          <p:cNvPr id="12" name="Picture 11">
            <a:hlinkClick r:id="rId12"/>
            <a:extLst>
              <a:ext uri="{FF2B5EF4-FFF2-40B4-BE49-F238E27FC236}">
                <a16:creationId xmlns:a16="http://schemas.microsoft.com/office/drawing/2014/main" id="{C15644BB-E37B-BD44-8907-4F686618976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8342" y="1008327"/>
            <a:ext cx="2349822" cy="1475225"/>
          </a:xfrm>
          <a:prstGeom prst="rect">
            <a:avLst/>
          </a:prstGeom>
        </p:spPr>
      </p:pic>
      <p:pic>
        <p:nvPicPr>
          <p:cNvPr id="13" name="Picture 12">
            <a:hlinkClick r:id="rId14"/>
            <a:extLst>
              <a:ext uri="{FF2B5EF4-FFF2-40B4-BE49-F238E27FC236}">
                <a16:creationId xmlns:a16="http://schemas.microsoft.com/office/drawing/2014/main" id="{02F7A52A-9422-314F-A2AF-8AEA811F20B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1249" y="2171274"/>
            <a:ext cx="1690328" cy="1061192"/>
          </a:xfrm>
          <a:prstGeom prst="rect">
            <a:avLst/>
          </a:prstGeom>
        </p:spPr>
      </p:pic>
      <p:pic>
        <p:nvPicPr>
          <p:cNvPr id="14" name="Picture 13">
            <a:hlinkClick r:id="rId16"/>
            <a:extLst>
              <a:ext uri="{FF2B5EF4-FFF2-40B4-BE49-F238E27FC236}">
                <a16:creationId xmlns:a16="http://schemas.microsoft.com/office/drawing/2014/main" id="{BFBF250A-CE3C-314C-B17B-8BFB8191BF6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4651" y="2373971"/>
            <a:ext cx="2366389" cy="1485626"/>
          </a:xfrm>
          <a:prstGeom prst="rect">
            <a:avLst/>
          </a:prstGeom>
        </p:spPr>
      </p:pic>
      <p:pic>
        <p:nvPicPr>
          <p:cNvPr id="15" name="Picture 14">
            <a:hlinkClick r:id="rId18"/>
            <a:extLst>
              <a:ext uri="{FF2B5EF4-FFF2-40B4-BE49-F238E27FC236}">
                <a16:creationId xmlns:a16="http://schemas.microsoft.com/office/drawing/2014/main" id="{97024FBB-F6F8-5B4F-84D0-0F290F33CAAF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1315" y="3013710"/>
            <a:ext cx="2545765" cy="1598239"/>
          </a:xfrm>
          <a:prstGeom prst="rect">
            <a:avLst/>
          </a:prstGeom>
        </p:spPr>
      </p:pic>
      <p:pic>
        <p:nvPicPr>
          <p:cNvPr id="16" name="Picture 15">
            <a:hlinkClick r:id="rId20"/>
            <a:extLst>
              <a:ext uri="{FF2B5EF4-FFF2-40B4-BE49-F238E27FC236}">
                <a16:creationId xmlns:a16="http://schemas.microsoft.com/office/drawing/2014/main" id="{E7B9D3C0-DE41-904B-A4BA-3F13B8B63DCD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3214" y="3562998"/>
            <a:ext cx="1604136" cy="100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61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On Being Truly Educated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569253" y="4483031"/>
            <a:ext cx="800549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Prof. Noam Chomsky: the founder of modern cognitive sciences.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3BF90F59-A846-CC4D-936B-CF519793A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0808" y="1173909"/>
            <a:ext cx="4742382" cy="315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30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Language choices influence your </a:t>
            </a:r>
            <a:r>
              <a:rPr lang="en-US" dirty="0">
                <a:solidFill>
                  <a:srgbClr val="FF0000"/>
                </a:solidFill>
              </a:rPr>
              <a:t>Cognitive Foundation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BA2C73A7-1E34-7344-8269-D857D483C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64" y="1131527"/>
            <a:ext cx="5501671" cy="35669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31B4A8-E0A6-F54B-B236-A9D1FFE49DC5}"/>
              </a:ext>
            </a:extLst>
          </p:cNvPr>
          <p:cNvSpPr txBox="1"/>
          <p:nvPr/>
        </p:nvSpPr>
        <p:spPr>
          <a:xfrm>
            <a:off x="3140490" y="4739090"/>
            <a:ext cx="2863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youtu.be</a:t>
            </a:r>
            <a:r>
              <a:rPr lang="en-US" dirty="0">
                <a:hlinkClick r:id="rId3"/>
              </a:rPr>
              <a:t>/RKK7wGAYP6k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30385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patial Oriented Representations"/>
          <p:cNvSpPr txBox="1">
            <a:spLocks noGrp="1"/>
          </p:cNvSpPr>
          <p:nvPr>
            <p:ph type="title"/>
          </p:nvPr>
        </p:nvSpPr>
        <p:spPr>
          <a:xfrm>
            <a:off x="145916" y="343705"/>
            <a:ext cx="8832714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dirty="0"/>
              <a:t>Spa</a:t>
            </a:r>
            <a:r>
              <a:rPr lang="en-US" dirty="0"/>
              <a:t>cetime</a:t>
            </a:r>
            <a:r>
              <a:rPr dirty="0"/>
              <a:t> Representations</a:t>
            </a:r>
            <a:r>
              <a:rPr lang="en-US" dirty="0"/>
              <a:t> for a Collective Conscious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8202F-36A4-E643-BC49-9E6FC0940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956" y="963673"/>
            <a:ext cx="4370085" cy="3216154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6627781" y="1039280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2697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Energy Production and Distribution"/>
          <p:cNvSpPr txBox="1">
            <a:spLocks noGrp="1"/>
          </p:cNvSpPr>
          <p:nvPr>
            <p:ph type="title"/>
          </p:nvPr>
        </p:nvSpPr>
        <p:spPr>
          <a:xfrm>
            <a:off x="1643286" y="163320"/>
            <a:ext cx="5857427" cy="58898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 Cognitive Learning Program that utilizes Contemporary Tools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210504-A414-9E4C-B15B-DD776C300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56" y="1194247"/>
            <a:ext cx="8055088" cy="316162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A1CE24-EF24-E344-BBEA-7853DA8B34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916268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Input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953146"/>
            <a:ext cx="3837000" cy="40373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The required resources to conduct your work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Existing theories, methodologies, and guiding principles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Tools and Data sources that can help reduce uncertainty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Detailed budget in terms of data assets, monetary terms, and supporting personnel</a:t>
            </a:r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A49BC8-2528-7744-9B7E-F4F026D561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746" y="2155460"/>
            <a:ext cx="1159642" cy="18156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56350E-26BB-1C4A-BD24-E2A3266CB3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1831" y="2155460"/>
            <a:ext cx="1280780" cy="18156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27037D-C2DD-4A49-8EE2-9119F9682A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458" y="2155461"/>
            <a:ext cx="1183513" cy="18156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AA6763-E15C-AF43-B3C7-220B756B442A}"/>
              </a:ext>
            </a:extLst>
          </p:cNvPr>
          <p:cNvSpPr txBox="1"/>
          <p:nvPr/>
        </p:nvSpPr>
        <p:spPr>
          <a:xfrm>
            <a:off x="638838" y="4050562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Methods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AA3EB8-AEA6-3643-8C96-81BCCDDE25D9}"/>
              </a:ext>
            </a:extLst>
          </p:cNvPr>
          <p:cNvSpPr txBox="1"/>
          <p:nvPr/>
        </p:nvSpPr>
        <p:spPr>
          <a:xfrm>
            <a:off x="2021424" y="4050564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Tools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31B257-E314-D84E-AB03-35C034B5EA87}"/>
              </a:ext>
            </a:extLst>
          </p:cNvPr>
          <p:cNvSpPr txBox="1"/>
          <p:nvPr/>
        </p:nvSpPr>
        <p:spPr>
          <a:xfrm>
            <a:off x="3136582" y="4050561"/>
            <a:ext cx="1151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3890069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FCA799D-47BD-D442-ABB7-0C09E163B7F2}"/>
              </a:ext>
            </a:extLst>
          </p:cNvPr>
          <p:cNvSpPr/>
          <p:nvPr/>
        </p:nvSpPr>
        <p:spPr>
          <a:xfrm>
            <a:off x="351829" y="1843002"/>
            <a:ext cx="8372475" cy="2576250"/>
          </a:xfrm>
          <a:prstGeom prst="roundRect">
            <a:avLst/>
          </a:prstGeom>
          <a:solidFill>
            <a:srgbClr val="0070C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7140F60-F199-0B47-A0A3-696AF8A317C0}"/>
              </a:ext>
            </a:extLst>
          </p:cNvPr>
          <p:cNvSpPr/>
          <p:nvPr/>
        </p:nvSpPr>
        <p:spPr>
          <a:xfrm>
            <a:off x="192883" y="140707"/>
            <a:ext cx="8690369" cy="4407959"/>
          </a:xfrm>
          <a:prstGeom prst="roundRect">
            <a:avLst/>
          </a:prstGeom>
          <a:noFill/>
          <a:ln w="1270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800">
              <a:buClrTx/>
            </a:pPr>
            <a:r>
              <a:rPr lang="en-US" sz="1800" kern="1200" dirty="0">
                <a:solidFill>
                  <a:prstClr val="white"/>
                </a:solidFill>
                <a:latin typeface="Bank Gothic Medium" pitchFamily="2" charset="77"/>
              </a:rPr>
              <a:t>  </a:t>
            </a:r>
            <a:r>
              <a:rPr lang="en-US" sz="1800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Bank Gothic Medium" pitchFamily="2" charset="77"/>
              </a:rPr>
              <a:t>Context:</a:t>
            </a:r>
            <a:r>
              <a:rPr lang="en-US" sz="1800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Calibri" panose="020F0502020204030204"/>
              </a:rPr>
              <a:t> </a:t>
            </a:r>
            <a:r>
              <a:rPr lang="en-US" sz="1500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</a:rPr>
              <a:t>Modern Technologies challenges the cognitive capacities of human and human societies.</a:t>
            </a:r>
          </a:p>
        </p:txBody>
      </p:sp>
      <p:sp>
        <p:nvSpPr>
          <p:cNvPr id="16" name="Up Arrow Callout 15">
            <a:extLst>
              <a:ext uri="{FF2B5EF4-FFF2-40B4-BE49-F238E27FC236}">
                <a16:creationId xmlns:a16="http://schemas.microsoft.com/office/drawing/2014/main" id="{539ACF8A-CC1B-D74D-AD85-EC95C380BD9D}"/>
              </a:ext>
            </a:extLst>
          </p:cNvPr>
          <p:cNvSpPr/>
          <p:nvPr/>
        </p:nvSpPr>
        <p:spPr>
          <a:xfrm>
            <a:off x="226812" y="4419252"/>
            <a:ext cx="8690371" cy="677726"/>
          </a:xfrm>
          <a:prstGeom prst="upArrowCallout">
            <a:avLst>
              <a:gd name="adj1" fmla="val 34375"/>
              <a:gd name="adj2" fmla="val 26581"/>
              <a:gd name="adj3" fmla="val 25000"/>
              <a:gd name="adj4" fmla="val 6497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buClrTx/>
            </a:pPr>
            <a:r>
              <a:rPr lang="en-US" sz="1800" b="1" kern="1200" dirty="0">
                <a:solidFill>
                  <a:prstClr val="white"/>
                </a:solidFill>
                <a:latin typeface="Bank Gothic Medium" pitchFamily="2" charset="77"/>
              </a:rPr>
              <a:t>Boundary Conditions: </a:t>
            </a:r>
            <a:r>
              <a:rPr lang="en-US" sz="1500" kern="1200" dirty="0">
                <a:solidFill>
                  <a:prstClr val="white"/>
                </a:solidFill>
                <a:latin typeface="Avenir Next Condensed Ultra Lig" panose="020B0206020202020204" pitchFamily="34" charset="77"/>
              </a:rPr>
              <a:t>Personal willingness to adopt a new cognitive foundation, and intensity of practicing this new skill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7B797ED-6D6C-5C43-9049-A76597349798}"/>
              </a:ext>
            </a:extLst>
          </p:cNvPr>
          <p:cNvGrpSpPr/>
          <p:nvPr/>
        </p:nvGrpSpPr>
        <p:grpSpPr>
          <a:xfrm>
            <a:off x="962303" y="761484"/>
            <a:ext cx="7795935" cy="934407"/>
            <a:chOff x="657225" y="-878650"/>
            <a:chExt cx="10844209" cy="1245876"/>
          </a:xfrm>
          <a:solidFill>
            <a:schemeClr val="bg2">
              <a:lumMod val="90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EA15C0B-94FA-FF49-84C1-2FCC951AA7EF}"/>
                </a:ext>
              </a:extLst>
            </p:cNvPr>
            <p:cNvSpPr/>
            <p:nvPr/>
          </p:nvSpPr>
          <p:spPr>
            <a:xfrm>
              <a:off x="657226" y="-878650"/>
              <a:ext cx="10844208" cy="5248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00">
                <a:buClrTx/>
              </a:pPr>
              <a:r>
                <a:rPr lang="en-US" sz="1800" b="1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Bank Gothic Medium" pitchFamily="2" charset="77"/>
                </a:rPr>
                <a:t>Goal</a:t>
              </a:r>
              <a:r>
                <a:rPr lang="en-US" sz="180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Bank Gothic Medium" pitchFamily="2" charset="77"/>
                </a:rPr>
                <a:t>:</a:t>
              </a:r>
              <a:r>
                <a:rPr lang="en-US" sz="135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" panose="020F0502020204030204"/>
                </a:rPr>
                <a:t>   </a:t>
              </a:r>
              <a:r>
                <a:rPr lang="en-US" sz="150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venir Next Condensed Ultra Lig" panose="020B0206020202020204" pitchFamily="34" charset="77"/>
                </a:rPr>
                <a:t>Provide a </a:t>
              </a:r>
              <a:r>
                <a:rPr lang="en-US" sz="1500" b="1" kern="1200" dirty="0">
                  <a:solidFill>
                    <a:srgbClr val="FF0000"/>
                  </a:solidFill>
                  <a:latin typeface="Avenir Next Condensed Ultra Lig" panose="020B0206020202020204" pitchFamily="34" charset="77"/>
                </a:rPr>
                <a:t>methodical</a:t>
              </a:r>
              <a:r>
                <a:rPr lang="en-US" sz="150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venir Next Condensed Ultra Lig" panose="020B0206020202020204" pitchFamily="34" charset="77"/>
                </a:rPr>
                <a:t> cognitive framework to leverage contemporary technologies and cognitive science content.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98E993-187D-6A49-AEA1-4565DC852C36}"/>
                </a:ext>
              </a:extLst>
            </p:cNvPr>
            <p:cNvSpPr/>
            <p:nvPr/>
          </p:nvSpPr>
          <p:spPr>
            <a:xfrm>
              <a:off x="657225" y="-157638"/>
              <a:ext cx="10844208" cy="5248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00">
                <a:buClrTx/>
              </a:pPr>
              <a:r>
                <a:rPr lang="en-US" sz="1800" b="1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Bank Gothic Medium" pitchFamily="2" charset="77"/>
                </a:rPr>
                <a:t>Success Criteria</a:t>
              </a:r>
              <a:r>
                <a:rPr lang="en-US" sz="180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Bank Gothic Medium" pitchFamily="2" charset="77"/>
                </a:rPr>
                <a:t>: </a:t>
              </a:r>
              <a:r>
                <a:rPr lang="en-US" sz="150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venir Next Condensed Ultra Lig" panose="020B0206020202020204" pitchFamily="34" charset="77"/>
                </a:rPr>
                <a:t>Enable students to utilize cognitive methods and tools, while measuring learning outcomes accordingly.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2FACB6D-DDDD-A845-9E0E-5EE7957F73C2}"/>
              </a:ext>
            </a:extLst>
          </p:cNvPr>
          <p:cNvSpPr/>
          <p:nvPr/>
        </p:nvSpPr>
        <p:spPr>
          <a:xfrm>
            <a:off x="524423" y="2085575"/>
            <a:ext cx="2435110" cy="218568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en-US" sz="1800" b="1" kern="1200" dirty="0">
                <a:solidFill>
                  <a:srgbClr val="FF0000"/>
                </a:solidFill>
                <a:latin typeface="Bank Gothic Medium" pitchFamily="2" charset="77"/>
              </a:rPr>
              <a:t>Outputs</a:t>
            </a:r>
          </a:p>
          <a:p>
            <a:pPr defTabSz="685800">
              <a:buClrTx/>
            </a:pPr>
            <a:r>
              <a:rPr lang="en-US" sz="11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Cognitive Science Report</a:t>
            </a:r>
          </a:p>
          <a:p>
            <a:pPr defTabSz="685800">
              <a:buClrTx/>
            </a:pPr>
            <a:r>
              <a:rPr lang="en-US" sz="1100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     Summarize your </a:t>
            </a:r>
            <a:r>
              <a:rPr lang="en-US" sz="1100" b="1" i="1" u="sng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methods</a:t>
            </a:r>
          </a:p>
          <a:p>
            <a:pPr defTabSz="685800">
              <a:buClrTx/>
            </a:pPr>
            <a:endParaRPr lang="en-US" sz="1100" b="1" i="1" u="sng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defTabSz="685800">
              <a:buClrTx/>
            </a:pPr>
            <a:r>
              <a:rPr lang="en-US" sz="11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Digitally published Learning Reports</a:t>
            </a:r>
          </a:p>
          <a:p>
            <a:pPr defTabSz="685800">
              <a:buClrTx/>
            </a:pPr>
            <a:r>
              <a:rPr lang="en-US" sz="1100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    Behavioral Data (on </a:t>
            </a:r>
            <a:r>
              <a:rPr lang="en-US" sz="1100" b="1" i="1" u="sng" kern="1200" dirty="0" err="1">
                <a:solidFill>
                  <a:schemeClr val="bg1"/>
                </a:solidFill>
                <a:latin typeface="Avenir Next Condensed Ultra Lig" panose="020B0206020202020204" pitchFamily="34" charset="77"/>
              </a:rPr>
              <a:t>MediaWiki</a:t>
            </a:r>
            <a:r>
              <a:rPr lang="en-US" sz="1100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)</a:t>
            </a:r>
          </a:p>
          <a:p>
            <a:pPr defTabSz="685800">
              <a:buClrTx/>
            </a:pPr>
            <a:endParaRPr lang="en-US" sz="1100" b="1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defTabSz="685800">
              <a:buClrTx/>
            </a:pPr>
            <a:r>
              <a:rPr lang="en-US" sz="11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Personally chosen </a:t>
            </a:r>
            <a:r>
              <a:rPr lang="en-US" sz="1100" b="1" i="1" u="sng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application</a:t>
            </a:r>
            <a:r>
              <a:rPr lang="en-US" sz="11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 areas</a:t>
            </a:r>
          </a:p>
          <a:p>
            <a:pPr defTabSz="685800">
              <a:buClrTx/>
            </a:pPr>
            <a:r>
              <a:rPr lang="en-US" sz="1100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    Biology, Physics, Math, Literature, Social Science, Arts, …</a:t>
            </a:r>
            <a:r>
              <a:rPr lang="en-US" sz="1200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	</a:t>
            </a:r>
          </a:p>
          <a:p>
            <a:pPr defTabSz="685800">
              <a:buClrTx/>
            </a:pPr>
            <a:endParaRPr lang="en-US" sz="1500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defTabSz="685800">
              <a:buClrTx/>
            </a:pPr>
            <a:endParaRPr lang="en-US" sz="1500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defTabSz="685800">
              <a:buClrTx/>
            </a:pPr>
            <a:endParaRPr lang="en-US" sz="1500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defTabSz="685800">
              <a:buClrTx/>
            </a:pPr>
            <a:endParaRPr lang="en-US" sz="1500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</p:txBody>
      </p:sp>
      <p:sp>
        <p:nvSpPr>
          <p:cNvPr id="8" name="标注: 左箭头 7">
            <a:extLst>
              <a:ext uri="{FF2B5EF4-FFF2-40B4-BE49-F238E27FC236}">
                <a16:creationId xmlns:a16="http://schemas.microsoft.com/office/drawing/2014/main" id="{B49D726A-9084-4489-8362-DA1BF7515187}"/>
              </a:ext>
            </a:extLst>
          </p:cNvPr>
          <p:cNvSpPr/>
          <p:nvPr/>
        </p:nvSpPr>
        <p:spPr>
          <a:xfrm>
            <a:off x="2977930" y="2085574"/>
            <a:ext cx="2863988" cy="2185681"/>
          </a:xfrm>
          <a:prstGeom prst="leftArrowCallout">
            <a:avLst>
              <a:gd name="adj1" fmla="val 19247"/>
              <a:gd name="adj2" fmla="val 28225"/>
              <a:gd name="adj3" fmla="val 16489"/>
              <a:gd name="adj4" fmla="val 85875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CN" sz="1800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Bank Gothic Medium" pitchFamily="2" charset="77"/>
                <a:ea typeface="等线" panose="02010600030101010101" pitchFamily="2" charset="-122"/>
              </a:rPr>
              <a:t>Activated Processes</a:t>
            </a:r>
          </a:p>
          <a:p>
            <a:pPr defTabSz="685800">
              <a:buClrTx/>
            </a:pPr>
            <a:r>
              <a:rPr lang="en-US" altLang="zh-CN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1. Course Preparation</a:t>
            </a:r>
          </a:p>
          <a:p>
            <a:pPr defTabSz="685800">
              <a:buClrTx/>
            </a:pPr>
            <a:r>
              <a:rPr lang="en-US" altLang="zh-CN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 Content and Process design</a:t>
            </a:r>
          </a:p>
          <a:p>
            <a:pPr defTabSz="685800">
              <a:buClrTx/>
            </a:pPr>
            <a:r>
              <a:rPr lang="en-US" altLang="zh-CN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2. Learning Program Execution</a:t>
            </a:r>
          </a:p>
          <a:p>
            <a:pPr defTabSz="685800">
              <a:buClrTx/>
            </a:pPr>
            <a:r>
              <a:rPr lang="en-US" altLang="zh-CN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  16 week exercise</a:t>
            </a:r>
          </a:p>
          <a:p>
            <a:pPr defTabSz="685800">
              <a:buClrTx/>
            </a:pPr>
            <a:r>
              <a:rPr lang="en-US" altLang="zh-CN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3. Program Refinement</a:t>
            </a:r>
          </a:p>
          <a:p>
            <a:pPr defTabSz="685800">
              <a:buClrTx/>
            </a:pPr>
            <a:r>
              <a:rPr lang="en-US" altLang="zh-CN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  Continuous Adjustments</a:t>
            </a:r>
          </a:p>
          <a:p>
            <a:pPr defTabSz="685800">
              <a:buClrTx/>
            </a:pPr>
            <a:r>
              <a:rPr lang="en-US" altLang="zh-CN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  Periodic Refinements</a:t>
            </a:r>
          </a:p>
          <a:p>
            <a:pPr algn="ctr" defTabSz="685800">
              <a:buClrTx/>
            </a:pPr>
            <a:endParaRPr lang="zh-CN" altLang="en-US" sz="135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26" name="标注: 左箭头 25">
            <a:extLst>
              <a:ext uri="{FF2B5EF4-FFF2-40B4-BE49-F238E27FC236}">
                <a16:creationId xmlns:a16="http://schemas.microsoft.com/office/drawing/2014/main" id="{4E10D089-3256-4491-B03A-1A24B9835436}"/>
              </a:ext>
            </a:extLst>
          </p:cNvPr>
          <p:cNvSpPr/>
          <p:nvPr/>
        </p:nvSpPr>
        <p:spPr>
          <a:xfrm>
            <a:off x="5866388" y="2085574"/>
            <a:ext cx="2646676" cy="2185681"/>
          </a:xfrm>
          <a:prstGeom prst="leftArrowCallout">
            <a:avLst>
              <a:gd name="adj1" fmla="val 19247"/>
              <a:gd name="adj2" fmla="val 28225"/>
              <a:gd name="adj3" fmla="val 14747"/>
              <a:gd name="adj4" fmla="val 85875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en-US" altLang="zh-CN" sz="1800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Bank Gothic Medium" pitchFamily="2" charset="77"/>
                <a:ea typeface="等线" panose="02010600030101010101" pitchFamily="2" charset="-122"/>
              </a:rPr>
              <a:t>Inputs</a:t>
            </a:r>
          </a:p>
          <a:p>
            <a:pPr defTabSz="685800">
              <a:buClrTx/>
            </a:pPr>
            <a:r>
              <a:rPr lang="en-US" altLang="zh-CN" sz="12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Curricular Structure</a:t>
            </a:r>
          </a:p>
          <a:p>
            <a:pPr defTabSz="685800">
              <a:buClrTx/>
            </a:pPr>
            <a:r>
              <a:rPr lang="en-US" altLang="zh-CN" sz="1200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Coherent with university-level curriculum design</a:t>
            </a:r>
            <a:endParaRPr lang="en-US" altLang="zh-CN" sz="1200" b="1" kern="1200" dirty="0">
              <a:solidFill>
                <a:schemeClr val="bg1"/>
              </a:solidFill>
              <a:latin typeface="Avenir Next Condensed Ultra Lig" panose="020B0206020202020204" pitchFamily="34" charset="77"/>
              <a:ea typeface="等线" panose="02010600030101010101" pitchFamily="2" charset="-122"/>
            </a:endParaRPr>
          </a:p>
          <a:p>
            <a:pPr defTabSz="685800">
              <a:buClrTx/>
            </a:pPr>
            <a:r>
              <a:rPr lang="en-US" altLang="zh-CN" sz="12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Content Data</a:t>
            </a:r>
          </a:p>
          <a:p>
            <a:pPr defTabSz="685800">
              <a:buClrTx/>
            </a:pPr>
            <a:r>
              <a:rPr lang="en-US" altLang="zh-CN" sz="1200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 A time-oriented knowledge(data) representation framework</a:t>
            </a:r>
          </a:p>
          <a:p>
            <a:pPr defTabSz="685800">
              <a:buClrTx/>
            </a:pPr>
            <a:r>
              <a:rPr lang="en-US" altLang="zh-CN" sz="12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Meta Data Formats</a:t>
            </a:r>
          </a:p>
          <a:p>
            <a:pPr defTabSz="685800">
              <a:buClrTx/>
            </a:pPr>
            <a:r>
              <a:rPr lang="en-US" altLang="zh-CN" sz="12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</a:t>
            </a:r>
            <a:r>
              <a:rPr lang="en-US" altLang="zh-CN" sz="1200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Logic Model(OKRS), Learning Report Format, Universal Resource Locators </a:t>
            </a:r>
          </a:p>
          <a:p>
            <a:pPr algn="ctr" defTabSz="685800">
              <a:buClrTx/>
            </a:pPr>
            <a:endParaRPr lang="zh-CN" altLang="en-US" sz="135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33" name="Picture 2" descr="Objectives and key results | qilo Blog">
            <a:hlinkClick r:id="rId3"/>
            <a:extLst>
              <a:ext uri="{FF2B5EF4-FFF2-40B4-BE49-F238E27FC236}">
                <a16:creationId xmlns:a16="http://schemas.microsoft.com/office/drawing/2014/main" id="{192010C8-E58C-E14A-950E-C1276BF13C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82" b="100000" l="5102" r="91837">
                        <a14:foregroundMark x1="49490" y1="9804" x2="49490" y2="9804"/>
                        <a14:foregroundMark x1="49490" y1="5882" x2="49490" y2="5882"/>
                        <a14:foregroundMark x1="91837" y1="49020" x2="91837" y2="49020"/>
                        <a14:foregroundMark x1="5102" y1="49510" x2="5102" y2="495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5720" y="761484"/>
            <a:ext cx="413637" cy="43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Objectives and key results | qilo Blog">
            <a:hlinkClick r:id="rId3"/>
            <a:extLst>
              <a:ext uri="{FF2B5EF4-FFF2-40B4-BE49-F238E27FC236}">
                <a16:creationId xmlns:a16="http://schemas.microsoft.com/office/drawing/2014/main" id="{BAC5C58A-C9E2-6E43-89A3-A0E935904A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652" b="89565" l="4580" r="91603">
                        <a14:foregroundMark x1="48855" y1="50000" x2="48855" y2="50000"/>
                        <a14:foregroundMark x1="89313" y1="48261" x2="89313" y2="48261"/>
                        <a14:foregroundMark x1="90076" y1="45652" x2="90076" y2="45652"/>
                        <a14:foregroundMark x1="90076" y1="45652" x2="90076" y2="45652"/>
                        <a14:foregroundMark x1="90076" y1="40000" x2="90076" y2="40000"/>
                        <a14:foregroundMark x1="90076" y1="40000" x2="90076" y2="40000"/>
                        <a14:foregroundMark x1="90076" y1="37391" x2="90076" y2="37391"/>
                        <a14:foregroundMark x1="90076" y1="37391" x2="90076" y2="37391"/>
                        <a14:foregroundMark x1="90076" y1="32609" x2="90076" y2="32609"/>
                        <a14:foregroundMark x1="90076" y1="32174" x2="90076" y2="32174"/>
                        <a14:foregroundMark x1="89313" y1="29565" x2="89313" y2="29565"/>
                        <a14:foregroundMark x1="90076" y1="60870" x2="90076" y2="60870"/>
                        <a14:foregroundMark x1="90076" y1="60870" x2="90076" y2="60870"/>
                        <a14:foregroundMark x1="90840" y1="56522" x2="90840" y2="56522"/>
                        <a14:foregroundMark x1="90840" y1="56522" x2="90840" y2="56522"/>
                        <a14:foregroundMark x1="90840" y1="54783" x2="90840" y2="54783"/>
                        <a14:foregroundMark x1="92366" y1="53913" x2="92366" y2="53913"/>
                        <a14:foregroundMark x1="4580" y1="68261" x2="4580" y2="68261"/>
                        <a14:foregroundMark x1="4580" y1="68261" x2="4580" y2="68261"/>
                        <a14:foregroundMark x1="43511" y1="6087" x2="43511" y2="60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4423" y="1255684"/>
            <a:ext cx="245980" cy="43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5772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06FE60-EE2C-554E-9BE7-D18725CF4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619" y="950976"/>
            <a:ext cx="5353696" cy="3933803"/>
          </a:xfrm>
          <a:prstGeom prst="rect">
            <a:avLst/>
          </a:prstGeom>
        </p:spPr>
      </p:pic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03178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Inputs for Collective Cognizance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4C2350-EE44-104E-8D16-A20760561955}"/>
              </a:ext>
            </a:extLst>
          </p:cNvPr>
          <p:cNvSpPr txBox="1"/>
          <p:nvPr/>
        </p:nvSpPr>
        <p:spPr>
          <a:xfrm>
            <a:off x="238548" y="1462195"/>
            <a:ext cx="507703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domain-independent knowledge model (curriculum data) for</a:t>
            </a:r>
          </a:p>
          <a:p>
            <a:r>
              <a:rPr lang="en-US" dirty="0"/>
              <a:t>learning organizations with data collection tools and</a:t>
            </a:r>
          </a:p>
          <a:p>
            <a:r>
              <a:rPr lang="en-US" dirty="0"/>
              <a:t>statistical data analysis practices (</a:t>
            </a:r>
            <a:r>
              <a:rPr lang="en-US" dirty="0">
                <a:solidFill>
                  <a:srgbClr val="FF0000"/>
                </a:solidFill>
              </a:rPr>
              <a:t>namespace management</a:t>
            </a:r>
            <a:r>
              <a:rPr lang="en-US" dirty="0"/>
              <a:t>)</a:t>
            </a:r>
            <a:endParaRPr lang="en-TW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575181-9EAC-EF45-8FA4-143F38627F24}"/>
              </a:ext>
            </a:extLst>
          </p:cNvPr>
          <p:cNvSpPr txBox="1"/>
          <p:nvPr/>
        </p:nvSpPr>
        <p:spPr>
          <a:xfrm>
            <a:off x="311700" y="2790278"/>
            <a:ext cx="37593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Knowledge Content Data such as</a:t>
            </a:r>
          </a:p>
          <a:p>
            <a:r>
              <a:rPr lang="en-US" dirty="0">
                <a:solidFill>
                  <a:schemeClr val="tx1"/>
                </a:solidFill>
              </a:rPr>
              <a:t>Biology, Physics/Chemistry, Math/Computing</a:t>
            </a:r>
          </a:p>
          <a:p>
            <a:r>
              <a:rPr lang="en-US" dirty="0">
                <a:solidFill>
                  <a:schemeClr val="tx1"/>
                </a:solidFill>
              </a:rPr>
              <a:t>To be taught in ”schools”.</a:t>
            </a:r>
            <a:endParaRPr lang="en-TW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F8CE6-1B6F-6A45-880E-2EAE5D651CAA}"/>
              </a:ext>
            </a:extLst>
          </p:cNvPr>
          <p:cNvSpPr txBox="1"/>
          <p:nvPr/>
        </p:nvSpPr>
        <p:spPr>
          <a:xfrm>
            <a:off x="311700" y="3998131"/>
            <a:ext cx="3865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consistent format to be shared by all content</a:t>
            </a:r>
          </a:p>
          <a:p>
            <a:r>
              <a:rPr lang="en-US" dirty="0"/>
              <a:t>publishers in the community.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64A91D-7CAA-3846-ADF8-228B357558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8" name="Picture 2">
            <a:hlinkClick r:id="rId4"/>
            <a:extLst>
              <a:ext uri="{FF2B5EF4-FFF2-40B4-BE49-F238E27FC236}">
                <a16:creationId xmlns:a16="http://schemas.microsoft.com/office/drawing/2014/main" id="{00717961-703E-4C47-9A58-C57B26982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5620" y="3910947"/>
            <a:ext cx="596280" cy="56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hlinkClick r:id="rId6"/>
            <a:extLst>
              <a:ext uri="{FF2B5EF4-FFF2-40B4-BE49-F238E27FC236}">
                <a16:creationId xmlns:a16="http://schemas.microsoft.com/office/drawing/2014/main" id="{C3070A1D-52B4-A240-9568-3144D6462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43128" y="2618558"/>
            <a:ext cx="436853" cy="112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hlinkClick r:id="rId8"/>
            <a:extLst>
              <a:ext uri="{FF2B5EF4-FFF2-40B4-BE49-F238E27FC236}">
                <a16:creationId xmlns:a16="http://schemas.microsoft.com/office/drawing/2014/main" id="{B4112327-6EA1-424C-9CB4-A6691B7F6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3133" y="2771642"/>
            <a:ext cx="671409" cy="76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hlinkClick r:id="rId10"/>
            <a:extLst>
              <a:ext uri="{FF2B5EF4-FFF2-40B4-BE49-F238E27FC236}">
                <a16:creationId xmlns:a16="http://schemas.microsoft.com/office/drawing/2014/main" id="{13AB3392-B9D4-C44A-AD15-45C1C6E1F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97682" y="2925973"/>
            <a:ext cx="823476" cy="48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20BD54-9E82-3F46-9E47-A51115656F5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986" y="1094765"/>
            <a:ext cx="626868" cy="84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940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Allow consciousness the freedom to exist in the minds of the beholders and Self-Governed BSM contracts"/>
          <p:cNvSpPr txBox="1">
            <a:spLocks noGrp="1"/>
          </p:cNvSpPr>
          <p:nvPr>
            <p:ph type="title"/>
          </p:nvPr>
        </p:nvSpPr>
        <p:spPr>
          <a:xfrm>
            <a:off x="353378" y="192882"/>
            <a:ext cx="8151495" cy="946309"/>
          </a:xfrm>
          <a:prstGeom prst="rect">
            <a:avLst/>
          </a:prstGeom>
        </p:spPr>
        <p:txBody>
          <a:bodyPr>
            <a:noAutofit/>
          </a:bodyPr>
          <a:lstStyle>
            <a:lvl1pPr defTabSz="667385">
              <a:defRPr sz="1750"/>
            </a:lvl1pPr>
          </a:lstStyle>
          <a:p>
            <a:r>
              <a:rPr lang="en-US" sz="1800" dirty="0"/>
              <a:t>Introduce Balanced Strategy Map (BSM) by Kristy Wong</a:t>
            </a:r>
            <a:br>
              <a:rPr lang="en-US" sz="1800" dirty="0"/>
            </a:br>
            <a:r>
              <a:rPr lang="en-US" sz="1800" dirty="0"/>
              <a:t>A new kind of Logic Model</a:t>
            </a:r>
            <a:r>
              <a:rPr lang="zh-CN" altLang="en-US" sz="1800" dirty="0"/>
              <a:t> </a:t>
            </a:r>
            <a:r>
              <a:rPr lang="en-US" altLang="zh-CN" sz="1800" dirty="0"/>
              <a:t>&amp; a variant of OKRs (Spring 2020)</a:t>
            </a:r>
            <a:endParaRPr lang="en-US" sz="1800" dirty="0"/>
          </a:p>
        </p:txBody>
      </p:sp>
      <p:pic>
        <p:nvPicPr>
          <p:cNvPr id="3" name="图片 2" descr="Untitled_Artwork (1)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5827" y="1060314"/>
            <a:ext cx="5688305" cy="34411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788CAF-B277-2945-8D19-BDF2EF3225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10288-5D71-C74E-A3BE-811C4355F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78" y="1060314"/>
            <a:ext cx="2427374" cy="344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9389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0714727-90C6-2B48-9FA2-A8F528C6AA9F}"/>
              </a:ext>
            </a:extLst>
          </p:cNvPr>
          <p:cNvGrpSpPr/>
          <p:nvPr/>
        </p:nvGrpSpPr>
        <p:grpSpPr>
          <a:xfrm>
            <a:off x="4572000" y="2132539"/>
            <a:ext cx="3456093" cy="2552399"/>
            <a:chOff x="3883659" y="1186249"/>
            <a:chExt cx="2955385" cy="2129297"/>
          </a:xfrm>
        </p:grpSpPr>
        <p:pic>
          <p:nvPicPr>
            <p:cNvPr id="4" name="Picture 3">
              <a:hlinkClick r:id="rId2"/>
              <a:extLst>
                <a:ext uri="{FF2B5EF4-FFF2-40B4-BE49-F238E27FC236}">
                  <a16:creationId xmlns:a16="http://schemas.microsoft.com/office/drawing/2014/main" id="{7AA92A42-6917-9E4C-9A17-2C9871E81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3659" y="1186249"/>
              <a:ext cx="2955385" cy="200323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63CDF5-22A4-444C-8901-C113DCE56964}"/>
                </a:ext>
              </a:extLst>
            </p:cNvPr>
            <p:cNvSpPr txBox="1"/>
            <p:nvPr/>
          </p:nvSpPr>
          <p:spPr>
            <a:xfrm>
              <a:off x="4503775" y="3147206"/>
              <a:ext cx="1687685" cy="168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hlinkClick r:id="rId2"/>
                </a:rPr>
                <a:t>https://</a:t>
              </a:r>
              <a:r>
                <a:rPr lang="en-US" sz="800" dirty="0" err="1">
                  <a:hlinkClick r:id="rId2"/>
                </a:rPr>
                <a:t>youtu.be</a:t>
              </a:r>
              <a:r>
                <a:rPr lang="en-US" sz="800" dirty="0">
                  <a:hlinkClick r:id="rId2"/>
                </a:rPr>
                <a:t>/zxAV_Re4OWA?t=323</a:t>
              </a:r>
              <a:endParaRPr lang="en-TW" sz="800" dirty="0"/>
            </a:p>
          </p:txBody>
        </p:sp>
      </p:grpSp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Reserved Names and Constants in Sciences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34F388B-DCAD-D747-8526-C9D88A777EB0}"/>
              </a:ext>
            </a:extLst>
          </p:cNvPr>
          <p:cNvGrpSpPr/>
          <p:nvPr/>
        </p:nvGrpSpPr>
        <p:grpSpPr>
          <a:xfrm>
            <a:off x="987440" y="2233617"/>
            <a:ext cx="3140197" cy="2350935"/>
            <a:chOff x="795528" y="1062434"/>
            <a:chExt cx="3708247" cy="2706603"/>
          </a:xfrm>
        </p:grpSpPr>
        <p:pic>
          <p:nvPicPr>
            <p:cNvPr id="2" name="Picture 1">
              <a:hlinkClick r:id="rId4"/>
              <a:extLst>
                <a:ext uri="{FF2B5EF4-FFF2-40B4-BE49-F238E27FC236}">
                  <a16:creationId xmlns:a16="http://schemas.microsoft.com/office/drawing/2014/main" id="{DE50DD97-CE87-BB43-BA69-BCB43278C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528" y="1062434"/>
              <a:ext cx="3708247" cy="250654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A09C18D-9B39-D046-A0D5-575B388A341E}"/>
                </a:ext>
              </a:extLst>
            </p:cNvPr>
            <p:cNvSpPr txBox="1"/>
            <p:nvPr/>
          </p:nvSpPr>
          <p:spPr>
            <a:xfrm>
              <a:off x="1779060" y="3568982"/>
              <a:ext cx="174118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hlinkClick r:id="rId4"/>
                </a:rPr>
                <a:t>https://</a:t>
              </a:r>
              <a:r>
                <a:rPr lang="en-US" sz="700" dirty="0" err="1">
                  <a:hlinkClick r:id="rId4"/>
                </a:rPr>
                <a:t>youtu.be</a:t>
              </a:r>
              <a:r>
                <a:rPr lang="en-US" sz="700" dirty="0">
                  <a:hlinkClick r:id="rId4"/>
                </a:rPr>
                <a:t>/zxAV_Re4OWA?t=239</a:t>
              </a:r>
              <a:endParaRPr lang="en-TW" sz="7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BD30E6F-8EF1-0643-B5ED-58A6E3E2C4F5}"/>
              </a:ext>
            </a:extLst>
          </p:cNvPr>
          <p:cNvSpPr txBox="1"/>
          <p:nvPr/>
        </p:nvSpPr>
        <p:spPr>
          <a:xfrm>
            <a:off x="1644756" y="1073376"/>
            <a:ext cx="58544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Unzicker’s O</a:t>
            </a:r>
            <a:r>
              <a:rPr lang="en-US" dirty="0"/>
              <a:t>b</a:t>
            </a:r>
            <a:r>
              <a:rPr lang="en-TW" dirty="0"/>
              <a:t>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Revolutions in physics have always eliminated arbitrary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A complete theory of reality must do without any constants of nature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B93567-DE93-F146-AAC1-83DE36929297}"/>
              </a:ext>
            </a:extLst>
          </p:cNvPr>
          <p:cNvSpPr txBox="1"/>
          <p:nvPr/>
        </p:nvSpPr>
        <p:spPr>
          <a:xfrm>
            <a:off x="602473" y="4707742"/>
            <a:ext cx="7050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hlinkClick r:id="rId6"/>
              </a:rPr>
              <a:t>On the origin of constants C and h</a:t>
            </a:r>
            <a:r>
              <a:rPr lang="en-TW" dirty="0"/>
              <a:t>, by A</a:t>
            </a:r>
            <a:r>
              <a:rPr lang="en-US" dirty="0"/>
              <a:t>l</a:t>
            </a:r>
            <a:r>
              <a:rPr lang="en-TW" dirty="0"/>
              <a:t>exander Unzicker, last accessed Oct 20, 2020</a:t>
            </a:r>
          </a:p>
        </p:txBody>
      </p:sp>
    </p:spTree>
    <p:extLst>
      <p:ext uri="{BB962C8B-B14F-4D97-AF65-F5344CB8AC3E}">
        <p14:creationId xmlns:p14="http://schemas.microsoft.com/office/powerpoint/2010/main" val="23944706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613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QFT: T</a:t>
            </a:r>
            <a:r>
              <a:rPr lang="en-US" dirty="0"/>
              <a:t>h</a:t>
            </a:r>
            <a:r>
              <a:rPr lang="en" dirty="0"/>
              <a:t>e Most Successful T</a:t>
            </a:r>
            <a:r>
              <a:rPr lang="en-US" dirty="0"/>
              <a:t>h</a:t>
            </a:r>
            <a:r>
              <a:rPr lang="en" dirty="0" err="1"/>
              <a:t>eory</a:t>
            </a:r>
            <a:r>
              <a:rPr lang="en" dirty="0"/>
              <a:t> So Far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500962-37A1-D146-9F69-0746673E8B75}"/>
              </a:ext>
            </a:extLst>
          </p:cNvPr>
          <p:cNvSpPr txBox="1"/>
          <p:nvPr/>
        </p:nvSpPr>
        <p:spPr>
          <a:xfrm>
            <a:off x="3398844" y="4441531"/>
            <a:ext cx="268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Youtube Channel: </a:t>
            </a:r>
            <a:r>
              <a:rPr lang="en-TW" dirty="0">
                <a:hlinkClick r:id="rId3"/>
              </a:rPr>
              <a:t>ZAP Physics</a:t>
            </a:r>
            <a:endParaRPr lang="en-TW" dirty="0"/>
          </a:p>
        </p:txBody>
      </p:sp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CF80B703-BE61-5046-BD00-F275138E00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895" y="1722119"/>
            <a:ext cx="3905105" cy="2421601"/>
          </a:xfrm>
          <a:prstGeom prst="rect">
            <a:avLst/>
          </a:prstGeom>
        </p:spPr>
      </p:pic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4745D317-B8AE-9A4D-81B3-EE13102329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1520" y="1392655"/>
            <a:ext cx="3802845" cy="235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689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613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Series on Renormalization Theory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500962-37A1-D146-9F69-0746673E8B75}"/>
              </a:ext>
            </a:extLst>
          </p:cNvPr>
          <p:cNvSpPr txBox="1"/>
          <p:nvPr/>
        </p:nvSpPr>
        <p:spPr>
          <a:xfrm>
            <a:off x="2936776" y="4486621"/>
            <a:ext cx="3270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Youtube Channel: </a:t>
            </a:r>
            <a:r>
              <a:rPr lang="en-TW" dirty="0">
                <a:hlinkClick r:id="rId3"/>
              </a:rPr>
              <a:t>Complexity Explorer</a:t>
            </a:r>
            <a:endParaRPr lang="en-TW"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EEE92B6-6105-8A46-95BF-91186743E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1191" y="1281967"/>
            <a:ext cx="4840656" cy="300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180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7B3409A6-9B24-0540-B8F5-9B3575D71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86164" y="2417735"/>
            <a:ext cx="3200380" cy="242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is AI challenging the Status Quo?</a:t>
            </a:r>
            <a:endParaRPr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INDUSTRIALIZED </a:t>
            </a:r>
            <a:r>
              <a:rPr lang="en" b="1" dirty="0"/>
              <a:t>Communication</a:t>
            </a:r>
            <a:r>
              <a:rPr lang="en" dirty="0"/>
              <a:t> and </a:t>
            </a:r>
            <a:r>
              <a:rPr lang="en" b="1" dirty="0"/>
              <a:t>Control</a:t>
            </a:r>
            <a:r>
              <a:rPr lang="en" dirty="0"/>
              <a:t> CHALLENGED THE BOUNDARY OF HUMAN COGNITIVE POWERS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	THE </a:t>
            </a:r>
            <a:r>
              <a:rPr lang="en" dirty="0">
                <a:solidFill>
                  <a:srgbClr val="FF0000"/>
                </a:solidFill>
              </a:rPr>
              <a:t>SPEED</a:t>
            </a:r>
            <a:r>
              <a:rPr lang="en" dirty="0"/>
              <a:t> OF CHANGES EXCEEDS MENTAL CAPACITY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	Societal Implosion &amp; Globalized Chaos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	Incoherent minds and body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		overwhelmed by new knowledge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		lost of self-worth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AA9C1C-0F39-A74C-9235-C811BCEE04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Kuhn Cycle: as the ticking clock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/>
        </p:nvGraphicFramePr>
        <p:xfrm>
          <a:off x="1927860" y="1524101"/>
          <a:ext cx="5288280" cy="3619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rved Right Arrow 2">
            <a:extLst>
              <a:ext uri="{FF2B5EF4-FFF2-40B4-BE49-F238E27FC236}">
                <a16:creationId xmlns:a16="http://schemas.microsoft.com/office/drawing/2014/main" id="{84CE3961-BB2E-914F-B3C1-AE5EAB50DB1C}"/>
              </a:ext>
            </a:extLst>
          </p:cNvPr>
          <p:cNvSpPr/>
          <p:nvPr/>
        </p:nvSpPr>
        <p:spPr>
          <a:xfrm rot="4130176">
            <a:off x="5644048" y="934443"/>
            <a:ext cx="440219" cy="954263"/>
          </a:xfrm>
          <a:prstGeom prst="curvedRightArrow">
            <a:avLst>
              <a:gd name="adj1" fmla="val 25000"/>
              <a:gd name="adj2" fmla="val 50000"/>
              <a:gd name="adj3" fmla="val 3063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6077414" y="1555560"/>
            <a:ext cx="1562928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s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0C0E8-6F43-C74B-B19D-B1136BD80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995" y="1285238"/>
            <a:ext cx="2224830" cy="3413237"/>
          </a:xfrm>
          <a:prstGeom prst="rect">
            <a:avLst/>
          </a:prstGeom>
        </p:spPr>
      </p:pic>
      <p:pic>
        <p:nvPicPr>
          <p:cNvPr id="9" name="Picture 2">
            <a:hlinkClick r:id="rId8"/>
            <a:extLst>
              <a:ext uri="{FF2B5EF4-FFF2-40B4-BE49-F238E27FC236}">
                <a16:creationId xmlns:a16="http://schemas.microsoft.com/office/drawing/2014/main" id="{1CEF3554-7148-EE4E-B12D-85B0F4E37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4278" y="3462468"/>
            <a:ext cx="2844689" cy="1347276"/>
          </a:xfrm>
          <a:prstGeom prst="rect">
            <a:avLst/>
          </a:prstGeom>
          <a:solidFill>
            <a:srgbClr val="E1E1E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F6C4B-DE2E-2442-AA88-7D2CF055D548}"/>
              </a:ext>
            </a:extLst>
          </p:cNvPr>
          <p:cNvSpPr txBox="1"/>
          <p:nvPr/>
        </p:nvSpPr>
        <p:spPr>
          <a:xfrm>
            <a:off x="6388575" y="2402955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Product Development Process </a:t>
            </a:r>
          </a:p>
          <a:p>
            <a:pPr algn="ctr"/>
            <a:r>
              <a:rPr lang="en-TW" dirty="0"/>
              <a:t>in five stages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76021F2-38F1-784A-8F64-D830BA2E479A}"/>
              </a:ext>
            </a:extLst>
          </p:cNvPr>
          <p:cNvGraphicFramePr/>
          <p:nvPr/>
        </p:nvGraphicFramePr>
        <p:xfrm>
          <a:off x="6643786" y="2926175"/>
          <a:ext cx="2224830" cy="416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2864011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70153" y="490023"/>
            <a:ext cx="6948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The Master Algorithm that will rule the world?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6457950" y="4767264"/>
            <a:ext cx="2057400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fld id="{34F1E86F-CBF7-4DF7-824A-AB405C555AAE}" type="slidenum"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/>
              </a:rPr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tabLst/>
                <a:defRPr/>
              </a:pPr>
              <a:t>4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66E2DA-80D8-994A-BBDA-66095A96A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8841" y="1262285"/>
            <a:ext cx="2313333" cy="35425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55B55F-7935-EA42-A453-C5356E8B8913}"/>
              </a:ext>
            </a:extLst>
          </p:cNvPr>
          <p:cNvSpPr txBox="1"/>
          <p:nvPr/>
        </p:nvSpPr>
        <p:spPr>
          <a:xfrm>
            <a:off x="3752175" y="2069660"/>
            <a:ext cx="50675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The thesis:</a:t>
            </a:r>
          </a:p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Processing data through a single universal learning algorithm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—</a:t>
            </a:r>
            <a:r>
              <a:rPr kumimoji="0" lang="zh-CN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 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can get 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all the knowledge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 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from the past, the present, and the future</a:t>
            </a:r>
          </a:p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		Pedro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Domingos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, TMA, P. 25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7BC8C-59F8-444A-9E70-4D7D6E07DBF2}"/>
              </a:ext>
            </a:extLst>
          </p:cNvPr>
          <p:cNvSpPr txBox="1"/>
          <p:nvPr/>
        </p:nvSpPr>
        <p:spPr>
          <a:xfrm>
            <a:off x="4944342" y="1416930"/>
            <a:ext cx="2329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Bill Gates recommended this book</a:t>
            </a:r>
          </a:p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 in 2016 Code Conference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94E7B5-40BE-AB40-8A76-1EA2D8AC9D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545" y="3262913"/>
            <a:ext cx="1058233" cy="1504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A170A3-5C7A-1A43-9AF3-F0FFEEA7A568}"/>
              </a:ext>
            </a:extLst>
          </p:cNvPr>
          <p:cNvSpPr txBox="1"/>
          <p:nvPr/>
        </p:nvSpPr>
        <p:spPr>
          <a:xfrm>
            <a:off x="179795" y="3033280"/>
            <a:ext cx="1184940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Hans" sz="97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Chinese Translation</a:t>
            </a:r>
            <a:endParaRPr kumimoji="0" lang="en-US" sz="97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90029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Clockspeed of infrastructure imple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Societal </a:t>
            </a:r>
            <a:r>
              <a:rPr lang="en-US" dirty="0" err="1"/>
              <a:t>C</a:t>
            </a:r>
            <a:r>
              <a:rPr dirty="0" err="1"/>
              <a:t>lockspeed</a:t>
            </a:r>
            <a:r>
              <a:rPr dirty="0"/>
              <a:t> </a:t>
            </a:r>
            <a:r>
              <a:rPr lang="en-US" dirty="0"/>
              <a:t>determines how People Think</a:t>
            </a: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70F63B-D0E9-7445-900C-4B497186A5AE}"/>
              </a:ext>
            </a:extLst>
          </p:cNvPr>
          <p:cNvGrpSpPr/>
          <p:nvPr/>
        </p:nvGrpSpPr>
        <p:grpSpPr>
          <a:xfrm>
            <a:off x="381965" y="1299050"/>
            <a:ext cx="4941241" cy="3239538"/>
            <a:chOff x="381965" y="1299050"/>
            <a:chExt cx="4941241" cy="323953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5EE3F41-2AA0-9042-B7BB-1872C258F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965" y="1299050"/>
              <a:ext cx="4941241" cy="3239538"/>
            </a:xfrm>
            <a:prstGeom prst="rect">
              <a:avLst/>
            </a:prstGeom>
          </p:spPr>
        </p:pic>
        <p:pic>
          <p:nvPicPr>
            <p:cNvPr id="3" name="Picture 2">
              <a:hlinkClick r:id="rId3"/>
              <a:extLst>
                <a:ext uri="{FF2B5EF4-FFF2-40B4-BE49-F238E27FC236}">
                  <a16:creationId xmlns:a16="http://schemas.microsoft.com/office/drawing/2014/main" id="{28FB030F-F15A-6E47-8A43-6D8BAA6A2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63524" y="2245251"/>
              <a:ext cx="1981923" cy="1314741"/>
            </a:xfrm>
            <a:prstGeom prst="rect">
              <a:avLst/>
            </a:prstGeom>
          </p:spPr>
        </p:pic>
      </p:grpSp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7C23AE7F-5191-4049-B185-8CEDDD53FD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8427" y="1209251"/>
            <a:ext cx="2273300" cy="3581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209A2-66F6-924E-A6B7-5E07B4DC50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504119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ower of the Protocol"/>
          <p:cNvSpPr txBox="1">
            <a:spLocks noGrp="1"/>
          </p:cNvSpPr>
          <p:nvPr>
            <p:ph type="title"/>
          </p:nvPr>
        </p:nvSpPr>
        <p:spPr>
          <a:xfrm>
            <a:off x="311700" y="368116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Speed is the </a:t>
            </a:r>
            <a:r>
              <a:rPr lang="en-US" dirty="0">
                <a:solidFill>
                  <a:srgbClr val="FF0000"/>
                </a:solidFill>
              </a:rPr>
              <a:t>Dominant</a:t>
            </a:r>
            <a:r>
              <a:rPr lang="en-US" dirty="0"/>
              <a:t> factor in Decision Making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F02F0F-CE1E-1F4F-B59F-35DB15056D0E}"/>
              </a:ext>
            </a:extLst>
          </p:cNvPr>
          <p:cNvSpPr txBox="1"/>
          <p:nvPr/>
        </p:nvSpPr>
        <p:spPr>
          <a:xfrm>
            <a:off x="764375" y="1556087"/>
            <a:ext cx="7615249" cy="19697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3200" dirty="0"/>
              <a:t>A NEW </a:t>
            </a:r>
            <a:r>
              <a:rPr lang="en-US" sz="3200" dirty="0">
                <a:solidFill>
                  <a:srgbClr val="FF0000"/>
                </a:solidFill>
              </a:rPr>
              <a:t>Cognitive Foundation </a:t>
            </a:r>
            <a:r>
              <a:rPr lang="en-US" sz="3200" dirty="0"/>
              <a:t>is needed to enable</a:t>
            </a:r>
          </a:p>
          <a:p>
            <a:pPr algn="ctr"/>
            <a:r>
              <a:rPr lang="en-US" sz="3200" dirty="0">
                <a:solidFill>
                  <a:srgbClr val="FF0000"/>
                </a:solidFill>
              </a:rPr>
              <a:t>Sufficiently FAST </a:t>
            </a:r>
          </a:p>
          <a:p>
            <a:pPr algn="ctr"/>
            <a:r>
              <a:rPr lang="en-US" sz="3200" dirty="0"/>
              <a:t>collective learning!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9017C9-25B3-B24C-9E12-4F92280104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8772" y="2083554"/>
            <a:ext cx="1633694" cy="2571750"/>
          </a:xfrm>
          <a:prstGeom prst="rect">
            <a:avLst/>
          </a:prstGeom>
        </p:spPr>
      </p:pic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DE8150E2-40F7-824D-A9E4-FA80B148F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44" y="1983784"/>
            <a:ext cx="2349477" cy="2851688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50493593-9661-CE42-A044-AC37F34878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2321" y="3617224"/>
            <a:ext cx="3595606" cy="103808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90953-60C2-C841-A70E-9A4A411ED3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 dirty="0"/>
          </a:p>
        </p:txBody>
      </p:sp>
      <p:pic>
        <p:nvPicPr>
          <p:cNvPr id="7" name="Picture 6">
            <a:hlinkClick r:id="rId7"/>
            <a:extLst>
              <a:ext uri="{FF2B5EF4-FFF2-40B4-BE49-F238E27FC236}">
                <a16:creationId xmlns:a16="http://schemas.microsoft.com/office/drawing/2014/main" id="{6944C98D-DC61-3544-816E-D6AD510BB38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999" y="2776369"/>
            <a:ext cx="2417325" cy="16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653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ower of the Protocol"/>
          <p:cNvSpPr txBox="1">
            <a:spLocks noGrp="1"/>
          </p:cNvSpPr>
          <p:nvPr>
            <p:ph type="title"/>
          </p:nvPr>
        </p:nvSpPr>
        <p:spPr>
          <a:xfrm>
            <a:off x="311700" y="232347"/>
            <a:ext cx="8520600" cy="78537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World has changed …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Ways to conduct business have changed … 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464B78-B3A3-7641-844B-F73B7C6AE7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4E47CE2C-BA8B-8D47-9BF4-C9155D38A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34" y="1574335"/>
            <a:ext cx="4774850" cy="3284165"/>
          </a:xfrm>
          <a:prstGeom prst="rect">
            <a:avLst/>
          </a:prstGeom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402BE092-9A60-C84C-8A4F-5CED207A95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1308" y="1173345"/>
            <a:ext cx="3012932" cy="30129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D5F919-8288-CC44-9F97-726E2C25F3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4273" y="2385632"/>
            <a:ext cx="1331015" cy="744971"/>
          </a:xfrm>
          <a:prstGeom prst="rect">
            <a:avLst/>
          </a:prstGeom>
        </p:spPr>
      </p:pic>
      <p:pic>
        <p:nvPicPr>
          <p:cNvPr id="7" name="Picture 6">
            <a:hlinkClick r:id="rId7"/>
            <a:extLst>
              <a:ext uri="{FF2B5EF4-FFF2-40B4-BE49-F238E27FC236}">
                <a16:creationId xmlns:a16="http://schemas.microsoft.com/office/drawing/2014/main" id="{2326E826-7CA8-7141-BE3A-68F0EC0DBE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7455" y="2122820"/>
            <a:ext cx="4055452" cy="2571750"/>
          </a:xfrm>
          <a:prstGeom prst="rect">
            <a:avLst/>
          </a:prstGeom>
        </p:spPr>
      </p:pic>
      <p:pic>
        <p:nvPicPr>
          <p:cNvPr id="8" name="Picture 7">
            <a:hlinkClick r:id="rId9"/>
            <a:extLst>
              <a:ext uri="{FF2B5EF4-FFF2-40B4-BE49-F238E27FC236}">
                <a16:creationId xmlns:a16="http://schemas.microsoft.com/office/drawing/2014/main" id="{ADC3104B-25EB-D944-9F69-EEE4065F9CA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3711" y="1173345"/>
            <a:ext cx="3100289" cy="19660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88B3A0-5E70-D645-B237-455D2A3C7C49}"/>
              </a:ext>
            </a:extLst>
          </p:cNvPr>
          <p:cNvSpPr txBox="1"/>
          <p:nvPr/>
        </p:nvSpPr>
        <p:spPr>
          <a:xfrm>
            <a:off x="5515762" y="4704611"/>
            <a:ext cx="3478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1"/>
              </a:rPr>
              <a:t>https://</a:t>
            </a:r>
            <a:r>
              <a:rPr lang="en-US" dirty="0" err="1">
                <a:hlinkClick r:id="rId11"/>
              </a:rPr>
              <a:t>en.wikipedia.org</a:t>
            </a:r>
            <a:r>
              <a:rPr lang="en-US" dirty="0">
                <a:hlinkClick r:id="rId11"/>
              </a:rPr>
              <a:t>/wiki/</a:t>
            </a:r>
            <a:r>
              <a:rPr lang="en-US" dirty="0" err="1">
                <a:hlinkClick r:id="rId11"/>
              </a:rPr>
              <a:t>George_Hotz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019804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058905D-F0FD-754A-B0AC-63FF4F817E72}"/>
              </a:ext>
            </a:extLst>
          </p:cNvPr>
          <p:cNvGrpSpPr/>
          <p:nvPr/>
        </p:nvGrpSpPr>
        <p:grpSpPr>
          <a:xfrm>
            <a:off x="4657848" y="944651"/>
            <a:ext cx="3413089" cy="828493"/>
            <a:chOff x="5576519" y="742278"/>
            <a:chExt cx="3413089" cy="82849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9FC175B-939D-CA45-9127-6E66C9250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76519" y="1027329"/>
              <a:ext cx="3413089" cy="543442"/>
            </a:xfrm>
            <a:prstGeom prst="rect">
              <a:avLst/>
            </a:prstGeom>
          </p:spPr>
        </p:pic>
        <p:sp>
          <p:nvSpPr>
            <p:cNvPr id="79" name="Rounded Rectangular Callout 78">
              <a:extLst>
                <a:ext uri="{FF2B5EF4-FFF2-40B4-BE49-F238E27FC236}">
                  <a16:creationId xmlns:a16="http://schemas.microsoft.com/office/drawing/2014/main" id="{623E08B2-A3DD-C24E-B646-369BA1FB203A}"/>
                </a:ext>
              </a:extLst>
            </p:cNvPr>
            <p:cNvSpPr/>
            <p:nvPr/>
          </p:nvSpPr>
          <p:spPr>
            <a:xfrm>
              <a:off x="5968949" y="742278"/>
              <a:ext cx="1206055" cy="178772"/>
            </a:xfrm>
            <a:prstGeom prst="wedgeRoundRectCallout">
              <a:avLst>
                <a:gd name="adj1" fmla="val -32385"/>
                <a:gd name="adj2" fmla="val 95546"/>
                <a:gd name="adj3" fmla="val 16667"/>
              </a:avLst>
            </a:prstGeom>
            <a:solidFill>
              <a:schemeClr val="tx2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j-ea"/>
                  <a:cs typeface="Arial"/>
                  <a:sym typeface="Arial"/>
                </a:rPr>
                <a:t>Time Stamp</a:t>
              </a: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92004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21067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Three Scales of Time</a:t>
            </a:r>
            <a:endParaRPr dirty="0"/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48299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(commit)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45065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(build)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45065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46348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(stage)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45467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(deploy)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09016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94140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1602188"/>
            <a:ext cx="7404936" cy="1073916"/>
            <a:chOff x="0" y="1382359"/>
            <a:chExt cx="7404936" cy="107391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stCxn id="90" idx="5"/>
              <a:endCxn id="29" idx="1"/>
            </p:cNvCxnSpPr>
            <p:nvPr/>
          </p:nvCxnSpPr>
          <p:spPr>
            <a:xfrm>
              <a:off x="6338102" y="1597262"/>
              <a:ext cx="1066834" cy="859013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194694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6012" y="2202200"/>
            <a:ext cx="3888153" cy="469880"/>
            <a:chOff x="-8505" y="1990492"/>
            <a:chExt cx="3888153" cy="46988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stCxn id="110" idx="5"/>
              <a:endCxn id="14" idx="1"/>
            </p:cNvCxnSpPr>
            <p:nvPr/>
          </p:nvCxnSpPr>
          <p:spPr>
            <a:xfrm>
              <a:off x="3475969" y="2202499"/>
              <a:ext cx="403679" cy="257873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49" name="Rounded Rectangular Callout 348">
            <a:extLst>
              <a:ext uri="{FF2B5EF4-FFF2-40B4-BE49-F238E27FC236}">
                <a16:creationId xmlns:a16="http://schemas.microsoft.com/office/drawing/2014/main" id="{16C3AA1A-09BF-B446-9EE6-839E4D271763}"/>
              </a:ext>
            </a:extLst>
          </p:cNvPr>
          <p:cNvSpPr/>
          <p:nvPr/>
        </p:nvSpPr>
        <p:spPr>
          <a:xfrm>
            <a:off x="2539242" y="4396074"/>
            <a:ext cx="1206055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12916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16352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49749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146585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158583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1919805"/>
            <a:ext cx="2800" cy="222678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10598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188724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22122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486947E0-7558-984C-A7A5-E557ECE27F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20" y="4644850"/>
            <a:ext cx="8559556" cy="448255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F10AD97A-B3CA-4E4F-A963-B489C20F198D}"/>
              </a:ext>
            </a:extLst>
          </p:cNvPr>
          <p:cNvSpPr/>
          <p:nvPr/>
        </p:nvSpPr>
        <p:spPr>
          <a:xfrm>
            <a:off x="430785" y="402543"/>
            <a:ext cx="2629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Mesoscopic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Localized Adjustments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44A04B7-4270-DE4B-9974-0C0F89AC9197}"/>
              </a:ext>
            </a:extLst>
          </p:cNvPr>
          <p:cNvSpPr/>
          <p:nvPr/>
        </p:nvSpPr>
        <p:spPr>
          <a:xfrm>
            <a:off x="5740404" y="2032963"/>
            <a:ext cx="2167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Macroscopic: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Five Stages of Evolution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26CD6E-D3BB-6B44-A887-59A792A4C5FB}"/>
              </a:ext>
            </a:extLst>
          </p:cNvPr>
          <p:cNvSpPr/>
          <p:nvPr/>
        </p:nvSpPr>
        <p:spPr>
          <a:xfrm>
            <a:off x="5689258" y="4227753"/>
            <a:ext cx="2868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Microscopic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Process Data and Summative Result</a:t>
            </a:r>
          </a:p>
        </p:txBody>
      </p:sp>
    </p:spTree>
    <p:extLst>
      <p:ext uri="{BB962C8B-B14F-4D97-AF65-F5344CB8AC3E}">
        <p14:creationId xmlns:p14="http://schemas.microsoft.com/office/powerpoint/2010/main" val="2197486347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9462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Time Stamped Data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Preserve Event Ordering Information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(commit)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(build)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87737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(stage)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02670" cy="454324"/>
            <a:chOff x="-8505" y="1990492"/>
            <a:chExt cx="3902670" cy="454324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394673" y="2118495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1019418131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Blockchain, Distributed Ledger Technologies"/>
          <p:cNvSpPr txBox="1">
            <a:spLocks noGrp="1"/>
          </p:cNvSpPr>
          <p:nvPr>
            <p:ph type="title"/>
          </p:nvPr>
        </p:nvSpPr>
        <p:spPr>
          <a:xfrm>
            <a:off x="731519" y="233559"/>
            <a:ext cx="7680960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dirty="0"/>
              <a:t>Blockchain, Distributed Ledger Technologies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uses Time-</a:t>
            </a:r>
            <a:r>
              <a:rPr lang="en-US" dirty="0" err="1">
                <a:solidFill>
                  <a:srgbClr val="FF0000"/>
                </a:solidFill>
              </a:rPr>
              <a:t>stsamp</a:t>
            </a:r>
            <a:r>
              <a:rPr lang="en-US" dirty="0">
                <a:solidFill>
                  <a:srgbClr val="FF0000"/>
                </a:solidFill>
              </a:rPr>
              <a:t> to create Trust-worthy Data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DF6612F-8CDA-9B48-98BE-3E457EFA814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5984" y="1179760"/>
            <a:ext cx="6332031" cy="36383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91B845-A625-DD4F-BC86-900C936D4B5B}"/>
              </a:ext>
            </a:extLst>
          </p:cNvPr>
          <p:cNvSpPr txBox="1"/>
          <p:nvPr/>
        </p:nvSpPr>
        <p:spPr>
          <a:xfrm>
            <a:off x="2651760" y="4818083"/>
            <a:ext cx="4249561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https://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www.investopedia.com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/terms/b/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blockchain.asp</a:t>
            </a:r>
            <a:endParaRPr kumimoji="0" lang="en-TW" sz="1400" b="0" i="0" u="none" strike="noStrike" kern="0" cap="none" spc="0" normalizeH="0" baseline="0" noProof="0" dirty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1FE2C6-CA63-B743-B632-5833FB65D59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lang="en" smtClean="0"/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45</a:t>
            </a:fld>
            <a:endParaRPr kumimoji="0" lang="en" sz="10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1890241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Model of Collective Cognitive Processes 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1162FD-A45D-624A-9064-7D45DA264C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6728209"/>
              </p:ext>
            </p:extLst>
          </p:nvPr>
        </p:nvGraphicFramePr>
        <p:xfrm>
          <a:off x="1524000" y="1108884"/>
          <a:ext cx="6096000" cy="387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947CEC9-FF7B-C74B-B560-26CB43B01F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6998" y="1157880"/>
            <a:ext cx="480695" cy="479517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0CF64831-302A-524D-864A-7422CEB7D67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3457" y="1072147"/>
            <a:ext cx="1345147" cy="21191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A2054-BB18-3342-A398-F50E661F209D}"/>
              </a:ext>
            </a:extLst>
          </p:cNvPr>
          <p:cNvSpPr txBox="1"/>
          <p:nvPr/>
        </p:nvSpPr>
        <p:spPr>
          <a:xfrm>
            <a:off x="234558" y="2339882"/>
            <a:ext cx="201683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Three Asynchronous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Clocks in their respective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</a:t>
            </a: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ommunities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2CF8FE2-0032-A848-AFC6-CC668E415E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4653702"/>
              </p:ext>
            </p:extLst>
          </p:nvPr>
        </p:nvGraphicFramePr>
        <p:xfrm>
          <a:off x="521677" y="3396364"/>
          <a:ext cx="2454354" cy="1747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8B53B07-D7A3-7E4A-8F73-089BBEECB8E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305" y="1085866"/>
            <a:ext cx="801771" cy="869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110C4F-3C27-A94F-BEBB-2A9A9C5E2374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50" y="965368"/>
            <a:ext cx="750003" cy="1200543"/>
          </a:xfrm>
          <a:prstGeom prst="rect">
            <a:avLst/>
          </a:prstGeom>
        </p:spPr>
      </p:pic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0EFE693D-AEC4-2F4A-948E-2E0452354BE4}"/>
              </a:ext>
            </a:extLst>
          </p:cNvPr>
          <p:cNvSpPr/>
          <p:nvPr/>
        </p:nvSpPr>
        <p:spPr>
          <a:xfrm rot="19407760">
            <a:off x="455421" y="3918708"/>
            <a:ext cx="307789" cy="801280"/>
          </a:xfrm>
          <a:prstGeom prst="curvedRightArrow">
            <a:avLst>
              <a:gd name="adj1" fmla="val 25000"/>
              <a:gd name="adj2" fmla="val 50000"/>
              <a:gd name="adj3" fmla="val 4318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8E26C-8B41-0A40-B15B-E0A200BE9F1D}"/>
              </a:ext>
            </a:extLst>
          </p:cNvPr>
          <p:cNvSpPr txBox="1"/>
          <p:nvPr/>
        </p:nvSpPr>
        <p:spPr>
          <a:xfrm>
            <a:off x="-73230" y="3647976"/>
            <a:ext cx="1169061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s</a:t>
            </a:r>
            <a:r>
              <a:rPr kumimoji="0" lang="en-TW" sz="6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6FFE2F-1DB3-2549-91AF-8D28B460D7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9998261"/>
              </p:ext>
            </p:extLst>
          </p:nvPr>
        </p:nvGraphicFramePr>
        <p:xfrm>
          <a:off x="6640448" y="3826598"/>
          <a:ext cx="1264597" cy="128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14" name="Picture 13">
            <a:hlinkClick r:id="rId22"/>
            <a:extLst>
              <a:ext uri="{FF2B5EF4-FFF2-40B4-BE49-F238E27FC236}">
                <a16:creationId xmlns:a16="http://schemas.microsoft.com/office/drawing/2014/main" id="{3601CFF8-71FF-8C40-A876-4567AC2611F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511455" y="1084763"/>
            <a:ext cx="1381150" cy="2119169"/>
          </a:xfrm>
          <a:prstGeom prst="rect">
            <a:avLst/>
          </a:prstGeom>
        </p:spPr>
      </p:pic>
      <p:pic>
        <p:nvPicPr>
          <p:cNvPr id="1026" name="Picture 2">
            <a:hlinkClick r:id="rId24"/>
            <a:extLst>
              <a:ext uri="{FF2B5EF4-FFF2-40B4-BE49-F238E27FC236}">
                <a16:creationId xmlns:a16="http://schemas.microsoft.com/office/drawing/2014/main" id="{CA2BFFA9-D9C7-0C45-B8C4-DF666EF03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9203" y="2716038"/>
            <a:ext cx="1402222" cy="9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525048-3F2D-D649-9DA3-A76A25DAE5C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4758" y="1192707"/>
            <a:ext cx="457254" cy="474191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24D7394-1CE8-9B4D-9317-FD7DA5A2CF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8303750"/>
              </p:ext>
            </p:extLst>
          </p:nvPr>
        </p:nvGraphicFramePr>
        <p:xfrm>
          <a:off x="4145415" y="1113514"/>
          <a:ext cx="813525" cy="612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71B07D0-00BD-5141-8F78-0E22DEB2D178}"/>
              </a:ext>
            </a:extLst>
          </p:cNvPr>
          <p:cNvSpPr txBox="1"/>
          <p:nvPr/>
        </p:nvSpPr>
        <p:spPr>
          <a:xfrm>
            <a:off x="5335896" y="4758527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0FF83-3ADF-B84B-95C5-29DFF8E41829}"/>
              </a:ext>
            </a:extLst>
          </p:cNvPr>
          <p:cNvSpPr txBox="1"/>
          <p:nvPr/>
        </p:nvSpPr>
        <p:spPr>
          <a:xfrm>
            <a:off x="1971021" y="4766156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E63FB7-1C64-8D44-8037-7E8B11B3390C}"/>
              </a:ext>
            </a:extLst>
          </p:cNvPr>
          <p:cNvSpPr txBox="1"/>
          <p:nvPr/>
        </p:nvSpPr>
        <p:spPr>
          <a:xfrm>
            <a:off x="3676777" y="1609503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D0BCC1-289C-8446-8F5F-1AF641250E63}"/>
              </a:ext>
            </a:extLst>
          </p:cNvPr>
          <p:cNvSpPr txBox="1"/>
          <p:nvPr/>
        </p:nvSpPr>
        <p:spPr>
          <a:xfrm>
            <a:off x="2359933" y="3765844"/>
            <a:ext cx="1781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(Artists/Creative Projects)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9F726-E637-774B-9E89-197BFEF8A2F1}"/>
              </a:ext>
            </a:extLst>
          </p:cNvPr>
          <p:cNvSpPr txBox="1"/>
          <p:nvPr/>
        </p:nvSpPr>
        <p:spPr>
          <a:xfrm>
            <a:off x="5347918" y="3765844"/>
            <a:ext cx="18678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(Administrators/Witnesses)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5BA788-9430-0F49-BBA8-30374489686F}"/>
              </a:ext>
            </a:extLst>
          </p:cNvPr>
          <p:cNvSpPr txBox="1"/>
          <p:nvPr/>
        </p:nvSpPr>
        <p:spPr>
          <a:xfrm>
            <a:off x="3922875" y="933713"/>
            <a:ext cx="1388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(students/teachers)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6565D-978A-764C-B788-F82A2B1B99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16722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mart Contract on Istio Platfor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FF0000"/>
                </a:solidFill>
              </a:rPr>
              <a:t>Smart</a:t>
            </a:r>
            <a:r>
              <a:rPr dirty="0"/>
              <a:t> Contract </a:t>
            </a:r>
            <a:r>
              <a:rPr lang="en-US" dirty="0"/>
              <a:t>with Observable Historical Data</a:t>
            </a:r>
            <a:endParaRPr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70EF5A39-569D-8943-A5DF-F355BB20D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504" y="1444626"/>
            <a:ext cx="5650992" cy="31733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B910C4-CED5-094D-B7B9-8D9568290FC0}"/>
              </a:ext>
            </a:extLst>
          </p:cNvPr>
          <p:cNvSpPr txBox="1"/>
          <p:nvPr/>
        </p:nvSpPr>
        <p:spPr>
          <a:xfrm>
            <a:off x="2375886" y="4790651"/>
            <a:ext cx="4392228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/>
              <a:t>ISDA: International Swaps and Derivatives Association 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BBE29-BEB0-EB43-AC4F-D2D508D63B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725825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B743214C-02AD-4847-9470-7A7F15F6B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85" y="966121"/>
            <a:ext cx="2582256" cy="3824531"/>
          </a:xfrm>
          <a:prstGeom prst="rect">
            <a:avLst/>
          </a:prstGeom>
        </p:spPr>
      </p:pic>
      <p:pic>
        <p:nvPicPr>
          <p:cNvPr id="2050" name="Picture 2">
            <a:hlinkClick r:id="rId4"/>
            <a:extLst>
              <a:ext uri="{FF2B5EF4-FFF2-40B4-BE49-F238E27FC236}">
                <a16:creationId xmlns:a16="http://schemas.microsoft.com/office/drawing/2014/main" id="{8573E9AF-66B3-674A-9030-00DB2C86B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03135" y="0"/>
            <a:ext cx="180409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hlinkClick r:id="rId6"/>
            <a:extLst>
              <a:ext uri="{FF2B5EF4-FFF2-40B4-BE49-F238E27FC236}">
                <a16:creationId xmlns:a16="http://schemas.microsoft.com/office/drawing/2014/main" id="{CA0D8775-54D2-EA4C-A1C5-55B3B1CCC1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3114" y="966121"/>
            <a:ext cx="3037771" cy="382453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DD5220-63A2-C74E-8105-6F72B08F55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 dirty="0"/>
          </a:p>
        </p:txBody>
      </p:sp>
      <p:sp>
        <p:nvSpPr>
          <p:cNvPr id="828" name="Legal Algorithms"/>
          <p:cNvSpPr txBox="1">
            <a:spLocks noGrp="1"/>
          </p:cNvSpPr>
          <p:nvPr>
            <p:ph type="title"/>
          </p:nvPr>
        </p:nvSpPr>
        <p:spPr>
          <a:xfrm>
            <a:off x="1239864" y="133110"/>
            <a:ext cx="5939285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sz="2400" dirty="0"/>
              <a:t>Legal Algorithms</a:t>
            </a:r>
            <a:r>
              <a:rPr lang="en-US" sz="2400" dirty="0"/>
              <a:t> in Pentland’s new book </a:t>
            </a:r>
            <a:br>
              <a:rPr lang="en-US" sz="2400" dirty="0"/>
            </a:br>
            <a:r>
              <a:rPr lang="en-US" sz="2400" dirty="0">
                <a:solidFill>
                  <a:srgbClr val="FF0000"/>
                </a:solidFill>
              </a:rPr>
              <a:t>a New Economy is coming …</a:t>
            </a:r>
            <a:endParaRPr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85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A822DA0-94CD-C240-A784-732D0985087B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F6FDE-625D-5145-A7E0-B774344BE5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999" y="1080309"/>
            <a:ext cx="1224230" cy="93907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0AF19A2-79BA-3344-8F18-6E7A58D5BD3B}"/>
              </a:ext>
            </a:extLst>
          </p:cNvPr>
          <p:cNvSpPr/>
          <p:nvPr/>
        </p:nvSpPr>
        <p:spPr>
          <a:xfrm>
            <a:off x="4776325" y="2150061"/>
            <a:ext cx="2752928" cy="17859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</a:rPr>
              <a:t>Library of Executable Algorithms</a:t>
            </a:r>
          </a:p>
          <a:p>
            <a:pPr algn="ctr"/>
            <a:r>
              <a:rPr lang="en-TW" dirty="0">
                <a:solidFill>
                  <a:schemeClr val="tx1"/>
                </a:solidFill>
              </a:rPr>
              <a:t>(Control Plane)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F9F1E-B5F0-2941-B84C-4A57861D7C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8537" y="3168953"/>
            <a:ext cx="1471926" cy="101338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76030C9-FA0C-7F4C-B266-D3E4D9E44A8F}"/>
              </a:ext>
            </a:extLst>
          </p:cNvPr>
          <p:cNvGrpSpPr/>
          <p:nvPr/>
        </p:nvGrpSpPr>
        <p:grpSpPr>
          <a:xfrm>
            <a:off x="1522614" y="2153413"/>
            <a:ext cx="2905169" cy="2082171"/>
            <a:chOff x="2674000" y="3011471"/>
            <a:chExt cx="2752928" cy="3104541"/>
          </a:xfrm>
          <a:solidFill>
            <a:schemeClr val="bg1"/>
          </a:solidFill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85B852-71FF-8343-99DE-A07655293C79}"/>
                </a:ext>
              </a:extLst>
            </p:cNvPr>
            <p:cNvSpPr/>
            <p:nvPr/>
          </p:nvSpPr>
          <p:spPr>
            <a:xfrm>
              <a:off x="2674000" y="3011471"/>
              <a:ext cx="2752928" cy="266537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Library of </a:t>
              </a:r>
            </a:p>
            <a:p>
              <a:pPr algn="ctr"/>
              <a:r>
                <a:rPr lang="en-TW" dirty="0">
                  <a:solidFill>
                    <a:schemeClr val="tx1"/>
                  </a:solidFill>
                </a:rPr>
                <a:t>Linked Knowledge</a:t>
              </a:r>
            </a:p>
            <a:p>
              <a:pPr algn="ctr"/>
              <a:r>
                <a:rPr lang="en-TW" dirty="0">
                  <a:solidFill>
                    <a:schemeClr val="tx1"/>
                  </a:solidFill>
                </a:rPr>
                <a:t>(Data Plane)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7C1763-61EB-E54D-B0C4-1AB149D1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7354" y="4635555"/>
              <a:ext cx="920372" cy="148045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0AF4E66-EF66-9949-8692-830E27287B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6828" y="2512591"/>
            <a:ext cx="1671836" cy="1000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EA135B-9E81-294D-A586-53B5F4A9C3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6729" y="4489901"/>
            <a:ext cx="862711" cy="661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A3DBDF-C28F-894C-8F60-005307CC943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5238" y="4460124"/>
            <a:ext cx="862711" cy="661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603E43-BCCC-B149-8437-196A0F3304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4041" y="4466928"/>
            <a:ext cx="862711" cy="661764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9027B264-380E-4B4C-9F6B-8DB07C42DA5C}"/>
              </a:ext>
            </a:extLst>
          </p:cNvPr>
          <p:cNvSpPr/>
          <p:nvPr/>
        </p:nvSpPr>
        <p:spPr>
          <a:xfrm>
            <a:off x="4348350" y="1919060"/>
            <a:ext cx="378912" cy="5367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AA7E8A22-BB21-474C-AA88-F49BE52ABE0E}"/>
              </a:ext>
            </a:extLst>
          </p:cNvPr>
          <p:cNvSpPr/>
          <p:nvPr/>
        </p:nvSpPr>
        <p:spPr>
          <a:xfrm rot="12902889">
            <a:off x="3485796" y="3233567"/>
            <a:ext cx="216384" cy="1247618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CFE74261-45AB-0B4F-95CA-0C0E2D41372B}"/>
              </a:ext>
            </a:extLst>
          </p:cNvPr>
          <p:cNvSpPr/>
          <p:nvPr/>
        </p:nvSpPr>
        <p:spPr>
          <a:xfrm rot="10800000">
            <a:off x="4452127" y="3573764"/>
            <a:ext cx="226511" cy="864693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1ED562DA-C0BC-C642-A842-B617A73B42E4}"/>
              </a:ext>
            </a:extLst>
          </p:cNvPr>
          <p:cNvSpPr/>
          <p:nvPr/>
        </p:nvSpPr>
        <p:spPr>
          <a:xfrm rot="8076787">
            <a:off x="5585402" y="3183759"/>
            <a:ext cx="249631" cy="1201301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" name="Line Callout 2 2">
            <a:extLst>
              <a:ext uri="{FF2B5EF4-FFF2-40B4-BE49-F238E27FC236}">
                <a16:creationId xmlns:a16="http://schemas.microsoft.com/office/drawing/2014/main" id="{70B7FD84-5A0B-5C4D-95E2-1C0B7CC400B2}"/>
              </a:ext>
            </a:extLst>
          </p:cNvPr>
          <p:cNvSpPr/>
          <p:nvPr/>
        </p:nvSpPr>
        <p:spPr>
          <a:xfrm>
            <a:off x="6347460" y="1080309"/>
            <a:ext cx="1242753" cy="83875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7912"/>
              <a:gd name="adj6" fmla="val -1312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Decision for Data Asset Transaction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AED1FD24-C516-D84A-9431-568A53C91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623" y="261007"/>
            <a:ext cx="8520600" cy="572700"/>
          </a:xfrm>
        </p:spPr>
        <p:txBody>
          <a:bodyPr/>
          <a:lstStyle/>
          <a:p>
            <a:pPr algn="ctr"/>
            <a:r>
              <a:rPr lang="en-TW" dirty="0">
                <a:solidFill>
                  <a:schemeClr val="bg1"/>
                </a:solidFill>
              </a:rPr>
              <a:t>A Proposed “AI” Orchestration Architecture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F453D88-D284-E04C-BBDF-947A5B0623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561" y="340711"/>
            <a:ext cx="3474982" cy="39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77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30ABB0-34DE-D647-8EA5-E804C627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686" y="1106849"/>
            <a:ext cx="3546628" cy="354662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90454" y="330003"/>
            <a:ext cx="6363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The Master Algorithm with Five Elements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8660130" y="4800404"/>
            <a:ext cx="483870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fld id="{34F1E86F-CBF7-4DF7-824A-AB405C555AAE}" type="slidenum"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/>
              </a:rPr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tabLst/>
                <a:defRPr/>
              </a:pPr>
              <a:t>5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675C1-4B63-0343-B6A1-1062C8FD51DA}"/>
              </a:ext>
            </a:extLst>
          </p:cNvPr>
          <p:cNvSpPr txBox="1"/>
          <p:nvPr/>
        </p:nvSpPr>
        <p:spPr>
          <a:xfrm>
            <a:off x="2634610" y="4767264"/>
            <a:ext cx="3874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Image Source: P. 240 of T</a:t>
            </a:r>
            <a:r>
              <a:rPr lang="en-US" dirty="0"/>
              <a:t>h</a:t>
            </a:r>
            <a:r>
              <a:rPr lang="en-TW" dirty="0"/>
              <a:t>e Master Algorithm</a:t>
            </a:r>
          </a:p>
        </p:txBody>
      </p:sp>
    </p:spTree>
    <p:extLst>
      <p:ext uri="{BB962C8B-B14F-4D97-AF65-F5344CB8AC3E}">
        <p14:creationId xmlns:p14="http://schemas.microsoft.com/office/powerpoint/2010/main" val="18911255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would your gain by taking this Course?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39859C-7DCE-C14F-A54A-5EBC90E697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If you had been following this course…</a:t>
            </a:r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dirty="0"/>
              <a:t>Elevate Students’ Knowledge Orchestration Strategies up to the level of </a:t>
            </a:r>
            <a:r>
              <a:rPr lang="en-US" dirty="0">
                <a:solidFill>
                  <a:srgbClr val="FF0000"/>
                </a:solidFill>
              </a:rPr>
              <a:t>necessity</a:t>
            </a:r>
            <a:r>
              <a:rPr lang="en-US" dirty="0"/>
              <a:t> presented by contemporary industrial complex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dirty="0"/>
              <a:t>	</a:t>
            </a:r>
            <a:r>
              <a:rPr lang="en" dirty="0"/>
              <a:t>A foundational learning strategy that will continue to work as technologies progresses and complexity/entropy increases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" dirty="0"/>
              <a:t>	Knowing the essence of data management under a dynamic context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" dirty="0"/>
              <a:t>	Knowing how namespace management strategies and tools can be used to manage any projects (version control)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F570F3-3699-EC44-A978-68FB3786B2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688149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2549400" y="84960"/>
            <a:ext cx="4045200" cy="5739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8190" y="718909"/>
            <a:ext cx="8278310" cy="42715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dirty="0"/>
              <a:t>Artificial Intelligence (AI) is shaping a foundation of collective consciousness</a:t>
            </a:r>
            <a:endParaRPr sz="1200" dirty="0"/>
          </a:p>
          <a:p>
            <a:pPr lvl="1" indent="-342900">
              <a:buSzPts val="1800"/>
              <a:buChar char="●"/>
            </a:pPr>
            <a:r>
              <a:rPr lang="en" sz="1050" dirty="0"/>
              <a:t>Modern AI(both </a:t>
            </a:r>
            <a:r>
              <a:rPr lang="en" sz="1050" b="1" dirty="0"/>
              <a:t>A</a:t>
            </a:r>
            <a:r>
              <a:rPr lang="en" sz="1050" dirty="0"/>
              <a:t>rtificial </a:t>
            </a:r>
            <a:r>
              <a:rPr lang="en" sz="1050" b="1" dirty="0"/>
              <a:t>I</a:t>
            </a:r>
            <a:r>
              <a:rPr lang="en" sz="1050" dirty="0"/>
              <a:t>ntelligence and </a:t>
            </a:r>
            <a:r>
              <a:rPr lang="en" sz="1050" b="1" dirty="0"/>
              <a:t>A</a:t>
            </a:r>
            <a:r>
              <a:rPr lang="en" sz="1050" dirty="0"/>
              <a:t>bstract </a:t>
            </a:r>
            <a:r>
              <a:rPr lang="en" sz="1050" b="1" dirty="0"/>
              <a:t>I</a:t>
            </a:r>
            <a:r>
              <a:rPr lang="en" sz="1050" dirty="0"/>
              <a:t>nterpretation) prescribed a “Master Algorithm” to </a:t>
            </a:r>
            <a:r>
              <a:rPr lang="en" sz="1050" b="1" i="1" dirty="0"/>
              <a:t>computationally manipulate and verify</a:t>
            </a:r>
            <a:r>
              <a:rPr lang="en" sz="1050" dirty="0"/>
              <a:t> abstract specifications</a:t>
            </a:r>
          </a:p>
          <a:p>
            <a:pPr lvl="2" indent="-342900">
              <a:buSzPts val="1800"/>
              <a:buChar char="●"/>
            </a:pPr>
            <a:r>
              <a:rPr lang="en" sz="1050" dirty="0"/>
              <a:t>All data types and algorithms are encoded as Lattice/</a:t>
            </a:r>
            <a:r>
              <a:rPr lang="en" sz="1050" dirty="0" err="1"/>
              <a:t>Posets</a:t>
            </a:r>
            <a:r>
              <a:rPr lang="en" sz="1050" dirty="0"/>
              <a:t>, so that it can be enumerated and evaluated. (See Koo 2005 Ph.D. Thesis on Meta-Language for Model Synthesis)</a:t>
            </a:r>
          </a:p>
          <a:p>
            <a:pPr lvl="2" indent="-342900">
              <a:buSzPts val="1800"/>
              <a:buChar char="●"/>
            </a:pPr>
            <a:r>
              <a:rPr lang="en" sz="1050" dirty="0"/>
              <a:t>Improved method to generate Abstract Specification accelerates concrete implementations</a:t>
            </a:r>
          </a:p>
          <a:p>
            <a:pPr lvl="1" indent="-342900">
              <a:buSzPts val="1800"/>
              <a:buChar char="●"/>
            </a:pPr>
            <a:r>
              <a:rPr lang="en" sz="1050" dirty="0"/>
              <a:t>Communication and Control increased the </a:t>
            </a:r>
            <a:r>
              <a:rPr lang="en" sz="1050" b="1" i="1" dirty="0"/>
              <a:t>density</a:t>
            </a:r>
            <a:r>
              <a:rPr lang="en" sz="1050" dirty="0"/>
              <a:t> and </a:t>
            </a:r>
            <a:r>
              <a:rPr lang="en" sz="1050" b="1" i="1" dirty="0"/>
              <a:t>accuracy</a:t>
            </a:r>
            <a:r>
              <a:rPr lang="en" sz="1050" dirty="0"/>
              <a:t> of governance</a:t>
            </a:r>
          </a:p>
          <a:p>
            <a:pPr lvl="2" indent="-342900">
              <a:buSzPts val="1800"/>
              <a:buChar char="●"/>
            </a:pPr>
            <a:r>
              <a:rPr lang="en" sz="1050" dirty="0"/>
              <a:t>Pearl’s Intervention and Counter-Factual made </a:t>
            </a:r>
            <a:r>
              <a:rPr lang="en" sz="1050" b="1" i="1" dirty="0"/>
              <a:t>intent</a:t>
            </a:r>
            <a:r>
              <a:rPr lang="en" sz="1050" dirty="0"/>
              <a:t> and </a:t>
            </a:r>
            <a:r>
              <a:rPr lang="en" sz="1050" b="1" i="1" dirty="0"/>
              <a:t>alternatives</a:t>
            </a:r>
            <a:r>
              <a:rPr lang="en" sz="1050" dirty="0"/>
              <a:t> representable</a:t>
            </a:r>
          </a:p>
          <a:p>
            <a:pPr lvl="2" indent="-342900">
              <a:buSzPts val="1800"/>
              <a:buChar char="●"/>
            </a:pPr>
            <a:r>
              <a:rPr lang="en" sz="1050" dirty="0"/>
              <a:t>Cybernetics can be considered as an organizing principle for </a:t>
            </a:r>
            <a:r>
              <a:rPr lang="en" sz="1050" b="1" i="1" dirty="0"/>
              <a:t>intent</a:t>
            </a:r>
            <a:r>
              <a:rPr lang="en" sz="1050" dirty="0"/>
              <a:t> and </a:t>
            </a:r>
            <a:r>
              <a:rPr lang="en" sz="1050" b="1" i="1" dirty="0"/>
              <a:t>alternatives</a:t>
            </a:r>
          </a:p>
          <a:p>
            <a:pPr lvl="1" indent="-342900">
              <a:buSzPts val="1800"/>
              <a:buChar char="●"/>
            </a:pPr>
            <a:r>
              <a:rPr lang="en" sz="1050" dirty="0"/>
              <a:t>Globally time-stamped data is becoming a generic medium for Trust-worthiness verification</a:t>
            </a:r>
          </a:p>
          <a:p>
            <a:pPr lvl="2" indent="-342900">
              <a:buSzPts val="1800"/>
              <a:buChar char="●"/>
            </a:pPr>
            <a:r>
              <a:rPr lang="en" sz="1050" dirty="0"/>
              <a:t>Time-stamped Data provides a </a:t>
            </a:r>
            <a:r>
              <a:rPr lang="en" sz="1050" b="1" i="1" dirty="0"/>
              <a:t>Naming Convention</a:t>
            </a:r>
            <a:r>
              <a:rPr lang="en" sz="1050" dirty="0"/>
              <a:t> to transform all Data Types into Lattice/Partially Ordered Set as a kind of Trust worthy and Universal Data Asset</a:t>
            </a:r>
          </a:p>
          <a:p>
            <a:pPr lvl="2" indent="-342900">
              <a:buSzPts val="1800"/>
              <a:buChar char="●"/>
            </a:pPr>
            <a:r>
              <a:rPr lang="en" sz="1050" dirty="0"/>
              <a:t>Trust-worthy Data and Universally Applicable AI creates new societal orders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42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30ABB0-34DE-D647-8EA5-E804C627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686" y="1106849"/>
            <a:ext cx="3546628" cy="3546628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0F224971-3D86-224A-8C89-F3EF4B96722F}"/>
              </a:ext>
            </a:extLst>
          </p:cNvPr>
          <p:cNvSpPr/>
          <p:nvPr/>
        </p:nvSpPr>
        <p:spPr>
          <a:xfrm>
            <a:off x="3139440" y="1463983"/>
            <a:ext cx="2827020" cy="2841317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B4A1A3-3A80-BC4A-B252-85FDF75F662C}"/>
              </a:ext>
            </a:extLst>
          </p:cNvPr>
          <p:cNvSpPr/>
          <p:nvPr/>
        </p:nvSpPr>
        <p:spPr>
          <a:xfrm>
            <a:off x="3657600" y="2006620"/>
            <a:ext cx="1790700" cy="1755063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" name="TextBox 1"/>
          <p:cNvSpPr txBox="1"/>
          <p:nvPr/>
        </p:nvSpPr>
        <p:spPr>
          <a:xfrm>
            <a:off x="1772904" y="161825"/>
            <a:ext cx="5598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The </a:t>
            </a:r>
            <a:r>
              <a:rPr lang="en-US" sz="2800" kern="1200" dirty="0">
                <a:solidFill>
                  <a:schemeClr val="tx1"/>
                </a:solidFill>
                <a:latin typeface="Calibri"/>
                <a:ea typeface="+mn-ea"/>
              </a:rPr>
              <a:t>Allegory of the Master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 Algorithm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8694420" y="4789928"/>
            <a:ext cx="449580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fld id="{34F1E86F-CBF7-4DF7-824A-AB405C555AAE}" type="slidenum"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/>
              </a:rPr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tabLst/>
                <a:defRPr/>
              </a:pPr>
              <a:t>6</a:t>
            </a:fld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170A3-5C7A-1A43-9AF3-F0FFEEA7A568}"/>
              </a:ext>
            </a:extLst>
          </p:cNvPr>
          <p:cNvSpPr txBox="1"/>
          <p:nvPr/>
        </p:nvSpPr>
        <p:spPr>
          <a:xfrm>
            <a:off x="179795" y="3033280"/>
            <a:ext cx="1184940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Hans" sz="97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Chinese Translation</a:t>
            </a:r>
            <a:endParaRPr kumimoji="0" lang="en-US" sz="97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675C1-4B63-0343-B6A1-1062C8FD51DA}"/>
              </a:ext>
            </a:extLst>
          </p:cNvPr>
          <p:cNvSpPr txBox="1"/>
          <p:nvPr/>
        </p:nvSpPr>
        <p:spPr>
          <a:xfrm>
            <a:off x="2634610" y="4767264"/>
            <a:ext cx="3874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Image Source: P. 240 of T</a:t>
            </a:r>
            <a:r>
              <a:rPr lang="en-US" dirty="0"/>
              <a:t>h</a:t>
            </a:r>
            <a:r>
              <a:rPr lang="en-TW" dirty="0"/>
              <a:t>e Master Algorithm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054530-5007-3B43-8287-B6A79ED96D4B}"/>
              </a:ext>
            </a:extLst>
          </p:cNvPr>
          <p:cNvSpPr txBox="1"/>
          <p:nvPr/>
        </p:nvSpPr>
        <p:spPr>
          <a:xfrm>
            <a:off x="308045" y="1134004"/>
            <a:ext cx="24716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The Allegory of a Smart City</a:t>
            </a:r>
            <a:r>
              <a:rPr lang="zh-CN" altLang="en-US" dirty="0"/>
              <a:t> </a:t>
            </a:r>
            <a:r>
              <a:rPr lang="en-US" altLang="zh-CN" dirty="0"/>
              <a:t>made of 3 concentric circles and occupied by 5 tribes: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256A5B-BC2A-0145-A1F6-FAF92CD78AA5}"/>
              </a:ext>
            </a:extLst>
          </p:cNvPr>
          <p:cNvSpPr txBox="1"/>
          <p:nvPr/>
        </p:nvSpPr>
        <p:spPr>
          <a:xfrm>
            <a:off x="689894" y="94697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TW" dirty="0"/>
              <a:t>寓言</a:t>
            </a:r>
            <a:r>
              <a:rPr lang="zh-CN" altLang="en-US" dirty="0"/>
              <a:t>）</a:t>
            </a:r>
            <a:endParaRPr lang="en-TW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7A3053-F083-C541-A584-AF3BDED2D254}"/>
              </a:ext>
            </a:extLst>
          </p:cNvPr>
          <p:cNvSpPr txBox="1"/>
          <p:nvPr/>
        </p:nvSpPr>
        <p:spPr>
          <a:xfrm>
            <a:off x="308044" y="2059697"/>
            <a:ext cx="24716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Circles: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FFC000"/>
                </a:solidFill>
              </a:rPr>
              <a:t>Optimization (Search)</a:t>
            </a:r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0070C0"/>
                </a:solidFill>
              </a:rPr>
              <a:t>Evaluation (Assessment and Rewrite)</a:t>
            </a:r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92D050"/>
                </a:solidFill>
              </a:rPr>
              <a:t>Representation  (</a:t>
            </a:r>
            <a:r>
              <a:rPr lang="en-US" altLang="zh-CN" dirty="0" err="1">
                <a:solidFill>
                  <a:srgbClr val="92D050"/>
                </a:solidFill>
              </a:rPr>
              <a:t>NsM</a:t>
            </a:r>
            <a:r>
              <a:rPr lang="en-US" altLang="zh-CN" dirty="0">
                <a:solidFill>
                  <a:srgbClr val="92D050"/>
                </a:solidFill>
              </a:rPr>
              <a:t>)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A44404F-E894-044D-9140-0FE54EE24738}"/>
              </a:ext>
            </a:extLst>
          </p:cNvPr>
          <p:cNvSpPr/>
          <p:nvPr/>
        </p:nvSpPr>
        <p:spPr>
          <a:xfrm>
            <a:off x="4018244" y="2355777"/>
            <a:ext cx="1066800" cy="1048769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CDAE802-B1B3-E44A-83C0-1FD08FF81716}"/>
              </a:ext>
            </a:extLst>
          </p:cNvPr>
          <p:cNvSpPr/>
          <p:nvPr/>
        </p:nvSpPr>
        <p:spPr>
          <a:xfrm>
            <a:off x="4376501" y="2706231"/>
            <a:ext cx="350287" cy="36804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DB56B1-77DD-A94A-A377-A3AFD1110E69}"/>
              </a:ext>
            </a:extLst>
          </p:cNvPr>
          <p:cNvSpPr txBox="1"/>
          <p:nvPr/>
        </p:nvSpPr>
        <p:spPr>
          <a:xfrm>
            <a:off x="4333475" y="2757052"/>
            <a:ext cx="4363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500" dirty="0"/>
              <a:t>Master </a:t>
            </a:r>
          </a:p>
          <a:p>
            <a:pPr algn="ctr"/>
            <a:r>
              <a:rPr lang="en-TW" sz="500" dirty="0"/>
              <a:t>Equation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F35CCD-BE2E-1345-9369-CF5A38111E02}"/>
              </a:ext>
            </a:extLst>
          </p:cNvPr>
          <p:cNvSpPr txBox="1"/>
          <p:nvPr/>
        </p:nvSpPr>
        <p:spPr>
          <a:xfrm>
            <a:off x="6596785" y="2006620"/>
            <a:ext cx="24716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Practical Concerns: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FFC000"/>
                </a:solidFill>
              </a:rPr>
              <a:t>Optimization (Search)</a:t>
            </a:r>
          </a:p>
          <a:p>
            <a:pPr lvl="2"/>
            <a:r>
              <a:rPr lang="en-US" altLang="zh-CN" dirty="0">
                <a:solidFill>
                  <a:srgbClr val="FFC000"/>
                </a:solidFill>
              </a:rPr>
              <a:t>	Scalability</a:t>
            </a:r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0070C0"/>
                </a:solidFill>
              </a:rPr>
              <a:t>Evaluation (Assessment and Rewrite)</a:t>
            </a:r>
          </a:p>
          <a:p>
            <a:pPr lvl="1"/>
            <a:r>
              <a:rPr lang="en-US" altLang="zh-CN" dirty="0">
                <a:solidFill>
                  <a:srgbClr val="0070C0"/>
                </a:solidFill>
              </a:rPr>
              <a:t>	Correctness</a:t>
            </a:r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92D050"/>
                </a:solidFill>
              </a:rPr>
              <a:t>Representation  (</a:t>
            </a:r>
            <a:r>
              <a:rPr lang="en-US" altLang="zh-CN" dirty="0" err="1">
                <a:solidFill>
                  <a:srgbClr val="92D050"/>
                </a:solidFill>
              </a:rPr>
              <a:t>NsM</a:t>
            </a:r>
            <a:r>
              <a:rPr lang="en-US" altLang="zh-CN" dirty="0">
                <a:solidFill>
                  <a:srgbClr val="92D050"/>
                </a:solidFill>
              </a:rPr>
              <a:t>)</a:t>
            </a:r>
          </a:p>
          <a:p>
            <a:pPr lvl="2"/>
            <a:r>
              <a:rPr lang="en-US" altLang="zh-CN" dirty="0">
                <a:solidFill>
                  <a:srgbClr val="92D050"/>
                </a:solidFill>
              </a:rPr>
              <a:t>	Sound/Complete</a:t>
            </a:r>
          </a:p>
        </p:txBody>
      </p:sp>
    </p:spTree>
    <p:extLst>
      <p:ext uri="{BB962C8B-B14F-4D97-AF65-F5344CB8AC3E}">
        <p14:creationId xmlns:p14="http://schemas.microsoft.com/office/powerpoint/2010/main" val="4147751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30ABB0-34DE-D647-8EA5-E804C627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686" y="1106849"/>
            <a:ext cx="3546628" cy="354662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22767" y="200578"/>
            <a:ext cx="4498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The </a:t>
            </a:r>
            <a:r>
              <a:rPr lang="en-US" sz="2800" kern="1200" dirty="0">
                <a:solidFill>
                  <a:schemeClr val="tx1"/>
                </a:solidFill>
                <a:latin typeface="Calibri"/>
                <a:ea typeface="+mn-ea"/>
              </a:rPr>
              <a:t>Leaders of the Five Tribes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8688933" y="4800404"/>
            <a:ext cx="262890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fld id="{34F1E86F-CBF7-4DF7-824A-AB405C555AAE}" type="slidenum"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/>
              </a:rPr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tabLst/>
                <a:defRPr/>
              </a:pPr>
              <a:t>7</a:t>
            </a:fld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675C1-4B63-0343-B6A1-1062C8FD51DA}"/>
              </a:ext>
            </a:extLst>
          </p:cNvPr>
          <p:cNvSpPr txBox="1"/>
          <p:nvPr/>
        </p:nvSpPr>
        <p:spPr>
          <a:xfrm>
            <a:off x="2634610" y="4767264"/>
            <a:ext cx="3874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Image Source: P. 240 of T</a:t>
            </a:r>
            <a:r>
              <a:rPr lang="en-US" dirty="0"/>
              <a:t>h</a:t>
            </a:r>
            <a:r>
              <a:rPr lang="en-TW" dirty="0"/>
              <a:t>e Master Algorithm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E3D82A4-CD8A-C141-875D-C8F0D0BEF4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8174" y="3765850"/>
            <a:ext cx="648457" cy="1001414"/>
          </a:xfrm>
          <a:prstGeom prst="rect">
            <a:avLst/>
          </a:prstGeom>
        </p:spPr>
      </p:pic>
      <p:pic>
        <p:nvPicPr>
          <p:cNvPr id="22" name="Picture 2" descr=" ">
            <a:hlinkClick r:id="rId4"/>
            <a:extLst>
              <a:ext uri="{FF2B5EF4-FFF2-40B4-BE49-F238E27FC236}">
                <a16:creationId xmlns:a16="http://schemas.microsoft.com/office/drawing/2014/main" id="{AA8BB5A8-C186-ED4C-B5AD-48307CC49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9044" y="1501140"/>
            <a:ext cx="856488" cy="107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E3B4C51-3A2F-D446-98BF-CA431379D6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2178" y="3830564"/>
            <a:ext cx="648457" cy="1006922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38100"/>
          </a:effectLst>
        </p:spPr>
      </p:pic>
      <p:pic>
        <p:nvPicPr>
          <p:cNvPr id="24" name="Picture 23">
            <a:hlinkClick r:id="rId7"/>
            <a:extLst>
              <a:ext uri="{FF2B5EF4-FFF2-40B4-BE49-F238E27FC236}">
                <a16:creationId xmlns:a16="http://schemas.microsoft.com/office/drawing/2014/main" id="{4C6AF5A1-3655-F841-9AA2-FC65559C27C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110" y="3779940"/>
            <a:ext cx="759500" cy="931104"/>
          </a:xfrm>
          <a:prstGeom prst="rect">
            <a:avLst/>
          </a:prstGeom>
        </p:spPr>
      </p:pic>
      <p:pic>
        <p:nvPicPr>
          <p:cNvPr id="25" name="Picture 24">
            <a:hlinkClick r:id="rId9"/>
            <a:extLst>
              <a:ext uri="{FF2B5EF4-FFF2-40B4-BE49-F238E27FC236}">
                <a16:creationId xmlns:a16="http://schemas.microsoft.com/office/drawing/2014/main" id="{6509DBC1-62AC-304C-9EC3-4C6661D1CB2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8460" y="972173"/>
            <a:ext cx="403660" cy="528967"/>
          </a:xfrm>
          <a:prstGeom prst="rect">
            <a:avLst/>
          </a:prstGeom>
        </p:spPr>
      </p:pic>
      <p:pic>
        <p:nvPicPr>
          <p:cNvPr id="26" name="Picture 25">
            <a:hlinkClick r:id="rId11"/>
            <a:extLst>
              <a:ext uri="{FF2B5EF4-FFF2-40B4-BE49-F238E27FC236}">
                <a16:creationId xmlns:a16="http://schemas.microsoft.com/office/drawing/2014/main" id="{BE9DD8E8-AB00-5841-9829-9D8AE9ACCDA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2498" y="1457795"/>
            <a:ext cx="846435" cy="959872"/>
          </a:xfrm>
          <a:prstGeom prst="rect">
            <a:avLst/>
          </a:prstGeom>
        </p:spPr>
      </p:pic>
      <p:pic>
        <p:nvPicPr>
          <p:cNvPr id="27" name="Picture 26">
            <a:hlinkClick r:id="rId13"/>
            <a:extLst>
              <a:ext uri="{FF2B5EF4-FFF2-40B4-BE49-F238E27FC236}">
                <a16:creationId xmlns:a16="http://schemas.microsoft.com/office/drawing/2014/main" id="{B7191D6D-1E8A-5F4C-9D54-46FB2F816C7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506" y="3830563"/>
            <a:ext cx="759749" cy="1006921"/>
          </a:xfrm>
          <a:prstGeom prst="rect">
            <a:avLst/>
          </a:prstGeom>
        </p:spPr>
      </p:pic>
      <p:pic>
        <p:nvPicPr>
          <p:cNvPr id="28" name="Picture 1" descr="George Lakoff.jpg">
            <a:hlinkClick r:id="rId15"/>
            <a:extLst>
              <a:ext uri="{FF2B5EF4-FFF2-40B4-BE49-F238E27FC236}">
                <a16:creationId xmlns:a16="http://schemas.microsoft.com/office/drawing/2014/main" id="{E80E8CB4-0C61-FE47-A60A-F2007AEB1A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47716" y="1509339"/>
            <a:ext cx="608919" cy="90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C59F71A-6CAC-044D-9520-D3F7976F225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3202" y="960552"/>
            <a:ext cx="379084" cy="540588"/>
          </a:xfrm>
          <a:prstGeom prst="rect">
            <a:avLst/>
          </a:prstGeom>
        </p:spPr>
      </p:pic>
      <p:pic>
        <p:nvPicPr>
          <p:cNvPr id="31" name="Picture 30">
            <a:hlinkClick r:id="rId18"/>
            <a:extLst>
              <a:ext uri="{FF2B5EF4-FFF2-40B4-BE49-F238E27FC236}">
                <a16:creationId xmlns:a16="http://schemas.microsoft.com/office/drawing/2014/main" id="{1D4FE88E-F58D-3045-91A3-40CF3323D5A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1622" y="1304760"/>
            <a:ext cx="1330128" cy="119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11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0392" y="328807"/>
            <a:ext cx="6125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cs typeface="Arial"/>
                <a:sym typeface="Arial"/>
              </a:rPr>
              <a:t>The Rosetta Stone by John Baez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32C5EC04-3DDE-9649-AB92-C0E5BE0D22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3992" y="850155"/>
            <a:ext cx="2185892" cy="1042696"/>
          </a:xfrm>
          <a:prstGeom prst="rect">
            <a:avLst/>
          </a:prstGeom>
        </p:spPr>
      </p:pic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A1FE5596-7FD2-814A-B93A-112699851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28" y="1988738"/>
            <a:ext cx="7429544" cy="2967310"/>
          </a:xfrm>
          <a:prstGeom prst="rect">
            <a:avLst/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E4DA8C81-A53F-514D-82B7-71159B5D5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128" y="187452"/>
            <a:ext cx="1382264" cy="16092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0F78C4-609B-A744-AB6C-4BF7E7E4C388}"/>
              </a:ext>
            </a:extLst>
          </p:cNvPr>
          <p:cNvSpPr txBox="1"/>
          <p:nvPr/>
        </p:nvSpPr>
        <p:spPr>
          <a:xfrm>
            <a:off x="228128" y="1569531"/>
            <a:ext cx="138226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</a:t>
            </a:r>
            <a:r>
              <a:rPr kumimoji="0" lang="en-TW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mage source: </a:t>
            </a:r>
            <a:r>
              <a:rPr kumimoji="0" lang="en-TW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5"/>
              </a:rPr>
              <a:t>wikipedia</a:t>
            </a:r>
            <a:endParaRPr kumimoji="0" lang="en-TW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7F38E-537F-AD4F-AC09-A7345867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812B-A187-0945-BAC5-7895DB419E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156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2828" y="246827"/>
            <a:ext cx="7058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cs typeface="Arial"/>
                <a:sym typeface="Arial"/>
              </a:rPr>
              <a:t>Computable Multi-level Abstractions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7F38E-537F-AD4F-AC09-A7345867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812B-A187-0945-BAC5-7895DB419E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A51930-E59C-4C46-B9C6-69A8489C7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99" y="893158"/>
            <a:ext cx="7516999" cy="16953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C6D9AE-3B2B-7045-BC4E-D2DE17011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08" y="2806311"/>
            <a:ext cx="3573114" cy="1803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41CDD6-ECEA-7147-AA07-F4B8541DD4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1980" y="2588526"/>
            <a:ext cx="2805441" cy="233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919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101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5209</TotalTime>
  <Words>2276</Words>
  <Application>Microsoft Macintosh PowerPoint</Application>
  <PresentationFormat>On-screen Show (16:9)</PresentationFormat>
  <Paragraphs>445</Paragraphs>
  <Slides>52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52</vt:i4>
      </vt:variant>
    </vt:vector>
  </HeadingPairs>
  <TitlesOfParts>
    <vt:vector size="73" baseType="lpstr">
      <vt:lpstr>Bank Gothic Medium</vt:lpstr>
      <vt:lpstr>等线</vt:lpstr>
      <vt:lpstr>Exo 2</vt:lpstr>
      <vt:lpstr>Hei</vt:lpstr>
      <vt:lpstr>LiHei Pro</vt:lpstr>
      <vt:lpstr>Roboto Condensed Light</vt:lpstr>
      <vt:lpstr>华文细黑</vt:lpstr>
      <vt:lpstr>STXingkai</vt:lpstr>
      <vt:lpstr>Arial</vt:lpstr>
      <vt:lpstr>Avenir Next Condensed Ultra Lig</vt:lpstr>
      <vt:lpstr>Calibri</vt:lpstr>
      <vt:lpstr>Calibri Light</vt:lpstr>
      <vt:lpstr>Century Gothic</vt:lpstr>
      <vt:lpstr>Comic Sans MS</vt:lpstr>
      <vt:lpstr>Helvetica</vt:lpstr>
      <vt:lpstr>Rockwell</vt:lpstr>
      <vt:lpstr>Times New Roman</vt:lpstr>
      <vt:lpstr>Wingdings</vt:lpstr>
      <vt:lpstr>Simple Light</vt:lpstr>
      <vt:lpstr>Office Theme</vt:lpstr>
      <vt:lpstr>Tech Newsletter by Slidesgo</vt:lpstr>
      <vt:lpstr> 超越学科界限的认知基础 Transdisciplinary Cognitive Foundation  Week 10  Artificial Intelligence and its Social Impacts</vt:lpstr>
      <vt:lpstr>Context</vt:lpstr>
      <vt:lpstr>Spacetime Representations for a Collective Conscious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Goal</vt:lpstr>
      <vt:lpstr>PowerPoint Presentation</vt:lpstr>
      <vt:lpstr>Success Criteria</vt:lpstr>
      <vt:lpstr>Soundness</vt:lpstr>
      <vt:lpstr>PowerPoint Presentation</vt:lpstr>
      <vt:lpstr>Output</vt:lpstr>
      <vt:lpstr>Computing Architectures associated with Tools</vt:lpstr>
      <vt:lpstr>Organized Activities</vt:lpstr>
      <vt:lpstr>Computationally-Enhanced  Cognitive Foundation  Abstract models can be manipulated  with rigorous methods and scalable tools</vt:lpstr>
      <vt:lpstr>The foundation of math as programming languages</vt:lpstr>
      <vt:lpstr>First and Second Order Cybernetics</vt:lpstr>
      <vt:lpstr>Intervention and Counterfactual are Higher-order Functions</vt:lpstr>
      <vt:lpstr>PowerPoint Presentation</vt:lpstr>
      <vt:lpstr>Reasoning about all Languages Rigorously?</vt:lpstr>
      <vt:lpstr>A linguistic approach to  unify the cognizance across scales</vt:lpstr>
      <vt:lpstr>The expressive power of Names (labels)</vt:lpstr>
      <vt:lpstr>Homeomorphisms as a way to establish Equivalence</vt:lpstr>
      <vt:lpstr>On Being Truly Educated</vt:lpstr>
      <vt:lpstr>Language choices influence your Cognitive Foundation</vt:lpstr>
      <vt:lpstr>A Cognitive Learning Program that utilizes Contemporary Tools</vt:lpstr>
      <vt:lpstr>Input</vt:lpstr>
      <vt:lpstr>PowerPoint Presentation</vt:lpstr>
      <vt:lpstr>Inputs for Collective Cognizance</vt:lpstr>
      <vt:lpstr>Introduce Balanced Strategy Map (BSM) by Kristy Wong A new kind of Logic Model &amp; a variant of OKRs (Spring 2020)</vt:lpstr>
      <vt:lpstr>Reserved Names and Constants in Sciences</vt:lpstr>
      <vt:lpstr>QFT: The Most Successful Theory So Far</vt:lpstr>
      <vt:lpstr>A Series on Renormalization Theory</vt:lpstr>
      <vt:lpstr>Why is AI challenging the Status Quo?</vt:lpstr>
      <vt:lpstr>Kuhn Cycle: as the ticking clock</vt:lpstr>
      <vt:lpstr>Societal Clockspeed determines how People Think</vt:lpstr>
      <vt:lpstr>Speed is the Dominant factor in Decision Making</vt:lpstr>
      <vt:lpstr>The World has changed … Ways to conduct business have changed … </vt:lpstr>
      <vt:lpstr>Three Scales of Time</vt:lpstr>
      <vt:lpstr>Time Stamped Data  Preserve Event Ordering Information</vt:lpstr>
      <vt:lpstr>Blockchain, Distributed Ledger Technologies:  uses Time-stsamp to create Trust-worthy Data</vt:lpstr>
      <vt:lpstr>A Model of Collective Cognitive Processes </vt:lpstr>
      <vt:lpstr>Smart Contract with Observable Historical Data</vt:lpstr>
      <vt:lpstr>Legal Algorithms in Pentland’s new book  a New Economy is coming …</vt:lpstr>
      <vt:lpstr>A Proposed “AI” Orchestration Architecture</vt:lpstr>
      <vt:lpstr>What would your gain by taking this Course?</vt:lpstr>
      <vt:lpstr>If you had been following this course…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798</cp:revision>
  <dcterms:modified xsi:type="dcterms:W3CDTF">2020-11-17T04:13:45Z</dcterms:modified>
</cp:coreProperties>
</file>